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9" r:id="rId11"/>
    <p:sldId id="328" r:id="rId12"/>
    <p:sldId id="327" r:id="rId13"/>
    <p:sldId id="326" r:id="rId14"/>
    <p:sldId id="325" r:id="rId15"/>
    <p:sldId id="330" r:id="rId16"/>
    <p:sldId id="331" r:id="rId17"/>
    <p:sldId id="332" r:id="rId18"/>
    <p:sldId id="333" r:id="rId19"/>
    <p:sldId id="336" r:id="rId20"/>
    <p:sldId id="335" r:id="rId21"/>
    <p:sldId id="334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  <p:sldId id="345" r:id="rId31"/>
    <p:sldId id="346" r:id="rId32"/>
    <p:sldId id="347" r:id="rId33"/>
    <p:sldId id="348" r:id="rId34"/>
    <p:sldId id="349" r:id="rId35"/>
    <p:sldId id="350" r:id="rId36"/>
    <p:sldId id="351" r:id="rId37"/>
    <p:sldId id="352" r:id="rId38"/>
    <p:sldId id="353" r:id="rId39"/>
    <p:sldId id="354" r:id="rId40"/>
    <p:sldId id="355" r:id="rId41"/>
    <p:sldId id="356" r:id="rId42"/>
    <p:sldId id="358" r:id="rId4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7" autoAdjust="0"/>
    <p:restoredTop sz="94660"/>
  </p:normalViewPr>
  <p:slideViewPr>
    <p:cSldViewPr snapToGrid="0">
      <p:cViewPr varScale="1">
        <p:scale>
          <a:sx n="86" d="100"/>
          <a:sy n="86" d="100"/>
        </p:scale>
        <p:origin x="-8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2791-4808-4EA3-B030-DB5FDE1BB9B0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42D0-1A76-418B-B320-D01AF80B08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008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2791-4808-4EA3-B030-DB5FDE1BB9B0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42D0-1A76-418B-B320-D01AF80B08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555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2791-4808-4EA3-B030-DB5FDE1BB9B0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42D0-1A76-418B-B320-D01AF80B08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922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2791-4808-4EA3-B030-DB5FDE1BB9B0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42D0-1A76-418B-B320-D01AF80B08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221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2791-4808-4EA3-B030-DB5FDE1BB9B0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42D0-1A76-418B-B320-D01AF80B08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98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2791-4808-4EA3-B030-DB5FDE1BB9B0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42D0-1A76-418B-B320-D01AF80B08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02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2791-4808-4EA3-B030-DB5FDE1BB9B0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42D0-1A76-418B-B320-D01AF80B08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93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2791-4808-4EA3-B030-DB5FDE1BB9B0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42D0-1A76-418B-B320-D01AF80B08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108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2791-4808-4EA3-B030-DB5FDE1BB9B0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42D0-1A76-418B-B320-D01AF80B08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543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2791-4808-4EA3-B030-DB5FDE1BB9B0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42D0-1A76-418B-B320-D01AF80B08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4288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2791-4808-4EA3-B030-DB5FDE1BB9B0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42D0-1A76-418B-B320-D01AF80B08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8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42791-4808-4EA3-B030-DB5FDE1BB9B0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542D0-1A76-418B-B320-D01AF80B08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573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beslenme.gov.tr/content/files/basin_materyal/okul_oncesi_ve_okul_cagi_cocuklara_yonelik_beslenme_onerileri_ve_menu_programlar_.pdf" TargetMode="External"/><Relationship Id="rId2" Type="http://schemas.openxmlformats.org/officeDocument/2006/relationships/hyperlink" Target="http://okulsagligi.meb.gov.tr/www/pansiyonlu-okullar-icin-beslenme-hizmetleri" TargetMode="Externa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209194" y="2567820"/>
            <a:ext cx="11756513" cy="1862498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3200" b="1" dirty="0">
                <a:solidFill>
                  <a:schemeClr val="bg1"/>
                </a:solidFill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OKULDA SAĞLIĞIN KORUNMASI VE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3200" b="1" dirty="0">
                <a:solidFill>
                  <a:schemeClr val="bg1"/>
                </a:solidFill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GELİŞTİRİLMESİ PROGRAMI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3200" b="1" dirty="0">
                <a:solidFill>
                  <a:schemeClr val="bg1"/>
                </a:solidFill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UYGULAMA KILAVUZU</a:t>
            </a:r>
            <a:endParaRPr lang="tr-TR" sz="3200" dirty="0">
              <a:solidFill>
                <a:schemeClr val="bg1"/>
              </a:solidFill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6234" y="6023579"/>
            <a:ext cx="2782549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600" b="1" dirty="0">
                <a:ln w="9525">
                  <a:solidFill>
                    <a:schemeClr val="bg1"/>
                  </a:solidFill>
                  <a:prstDash val="solid"/>
                </a:ln>
              </a:rPr>
              <a:t>Ankara,2017</a:t>
            </a:r>
            <a:endParaRPr lang="en-US" sz="1600" b="1" dirty="0">
              <a:ln w="9525">
                <a:solidFill>
                  <a:schemeClr val="bg1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242148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A955044E-9250-C7B3-5AAE-BE3FB1F66491}"/>
              </a:ext>
            </a:extLst>
          </p:cNvPr>
          <p:cNvSpPr txBox="1"/>
          <p:nvPr/>
        </p:nvSpPr>
        <p:spPr>
          <a:xfrm>
            <a:off x="402590" y="608898"/>
            <a:ext cx="11219567" cy="5728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just">
              <a:spcBef>
                <a:spcPts val="630"/>
              </a:spcBef>
              <a:spcAft>
                <a:spcPts val="0"/>
              </a:spcAft>
              <a:tabLst>
                <a:tab pos="783590" algn="l"/>
              </a:tabLst>
            </a:pP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3.Okul</a:t>
            </a:r>
            <a:r>
              <a:rPr lang="tr-TR" sz="24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Yönetiminin</a:t>
            </a:r>
            <a:r>
              <a:rPr lang="tr-TR" sz="24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Hazırlığı</a:t>
            </a:r>
          </a:p>
          <a:p>
            <a:pPr marL="782955">
              <a:spcBef>
                <a:spcPts val="780"/>
              </a:spcBef>
              <a:spcAft>
                <a:spcPts val="0"/>
              </a:spcAft>
            </a:pP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Program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kapsamında;</a:t>
            </a:r>
          </a:p>
          <a:p>
            <a:pPr marL="1657350" marR="464820" lvl="3" indent="-285750" algn="just">
              <a:lnSpc>
                <a:spcPct val="113000"/>
              </a:lnSpc>
              <a:spcBef>
                <a:spcPts val="80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q"/>
              <a:tabLst>
                <a:tab pos="915670" algn="l"/>
              </a:tabLst>
            </a:pP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yönetimi,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bileşenlerinin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(Sağlık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Hizmetleri,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Sağlıklı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Güvenli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Çevresi,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Sağlıklı Beslenme</a:t>
            </a:r>
            <a:r>
              <a:rPr lang="tr-TR" spc="-5" dirty="0">
                <a:effectLst/>
                <a:latin typeface="Arial MT"/>
                <a:ea typeface="Times New Roman" panose="02020603050405020304" pitchFamily="18" charset="0"/>
              </a:rPr>
              <a:t>-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Form-3) gereklerini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yerine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getirmelidir.</a:t>
            </a:r>
          </a:p>
          <a:p>
            <a:pPr marL="1657350" marR="464820" lvl="3" indent="-285750" algn="just">
              <a:lnSpc>
                <a:spcPct val="113000"/>
              </a:lnSpc>
              <a:spcBef>
                <a:spcPts val="80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q"/>
              <a:tabLst>
                <a:tab pos="915670" algn="l"/>
              </a:tabLst>
            </a:pP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Okulun, bir idareci,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 öğretmen, bir öğrenci, bir okul aile birliği üyesinden oluşan Okul</a:t>
            </a:r>
            <a:r>
              <a:rPr lang="tr-TR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Sağlığı Yönetim Ekibi olmalıdır. Okulda bulunduğu takdirde sağlık çalışanı ve rehber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öğretmen ekibin doğal üyesidir.</a:t>
            </a:r>
          </a:p>
          <a:p>
            <a:pPr marL="1657350" marR="464820" lvl="3" indent="-285750" algn="just">
              <a:lnSpc>
                <a:spcPct val="113000"/>
              </a:lnSpc>
              <a:spcBef>
                <a:spcPts val="80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q"/>
              <a:tabLst>
                <a:tab pos="915670" algn="l"/>
              </a:tabLst>
            </a:pP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Okulun, okul sağlığını geliştirmek için hazırlanmış okula özgü “Okul Sağlığı Planı” (Ek-</a:t>
            </a:r>
            <a:r>
              <a:rPr lang="tr-TR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2b) olacaktır. Bu planda; okul sağlığı kapsamında yapılacak tüm çalışmaların amaç ve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hedefleri belirlenecek ve bu amaç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hedeflere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yönelik etkinlikler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hazırlanacaktır.</a:t>
            </a:r>
          </a:p>
          <a:p>
            <a:pPr marL="1657350" marR="464820" lvl="3" indent="-285750" algn="just">
              <a:lnSpc>
                <a:spcPct val="113000"/>
              </a:lnSpc>
              <a:spcBef>
                <a:spcPts val="80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q"/>
              <a:tabLst>
                <a:tab pos="915670" algn="l"/>
              </a:tabLst>
            </a:pP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Öğrencilerin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aile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hekimleri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tarafından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periyodik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muayene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izlemlerinin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yapılması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sağlanmalı, aile hekimliği birimlerinden okula iletilen ve muayenenin yapıldığını gösteren</a:t>
            </a:r>
            <a:r>
              <a:rPr lang="tr-TR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Form-1 okulda saklanmalı, kayıt altına alınmalıdır. Öğrenci izlemleri, yaşa özel çocuk-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ergen</a:t>
            </a:r>
            <a:r>
              <a:rPr lang="tr-TR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izlemi</a:t>
            </a:r>
            <a:r>
              <a:rPr lang="tr-TR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olarak</a:t>
            </a:r>
            <a:r>
              <a:rPr lang="tr-TR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değerlendirilmeli</a:t>
            </a:r>
            <a:r>
              <a:rPr lang="tr-TR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pc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izlem</a:t>
            </a:r>
            <a:r>
              <a:rPr lang="tr-TR" spc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yıl</a:t>
            </a:r>
            <a:r>
              <a:rPr lang="tr-TR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içinde</a:t>
            </a:r>
            <a:r>
              <a:rPr lang="tr-TR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</a:t>
            </a:r>
            <a:r>
              <a:rPr lang="tr-TR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ailenin</a:t>
            </a:r>
            <a:r>
              <a:rPr lang="tr-TR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uygun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oldukl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rı  </a:t>
            </a:r>
            <a:r>
              <a:rPr lang="tr-TR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  </a:t>
            </a:r>
            <a:r>
              <a:rPr lang="tr-TR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manda  </a:t>
            </a:r>
            <a:r>
              <a:rPr lang="tr-TR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eşt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irile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ilmelid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r.  </a:t>
            </a:r>
            <a:r>
              <a:rPr lang="tr-TR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lemle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 </a:t>
            </a:r>
            <a:r>
              <a:rPr lang="tr-TR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pıl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 </a:t>
            </a:r>
            <a:r>
              <a:rPr lang="tr-TR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tr-TR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gun  </a:t>
            </a:r>
            <a:r>
              <a:rPr lang="tr-TR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aş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lıkla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Çocuk 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ml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 Ta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 bölümünde b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lirtilmiş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ir.</a:t>
            </a:r>
          </a:p>
        </p:txBody>
      </p:sp>
    </p:spTree>
    <p:extLst>
      <p:ext uri="{BB962C8B-B14F-4D97-AF65-F5344CB8AC3E}">
        <p14:creationId xmlns:p14="http://schemas.microsoft.com/office/powerpoint/2010/main" val="2967263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96AE628F-AF9C-7592-FBA5-A35AD76BCB5D}"/>
              </a:ext>
            </a:extLst>
          </p:cNvPr>
          <p:cNvSpPr txBox="1"/>
          <p:nvPr/>
        </p:nvSpPr>
        <p:spPr>
          <a:xfrm>
            <a:off x="208808" y="688093"/>
            <a:ext cx="11360340" cy="5926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57350" marR="466090" lvl="3" indent="-285750" algn="just">
              <a:lnSpc>
                <a:spcPct val="115000"/>
              </a:lnSpc>
              <a:spcBef>
                <a:spcPts val="59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q"/>
              <a:tabLst>
                <a:tab pos="915670" algn="l"/>
              </a:tabLst>
            </a:pP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16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yönetimi,</a:t>
            </a:r>
            <a:r>
              <a:rPr lang="tr-TR" sz="16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değerlendirme</a:t>
            </a:r>
            <a:r>
              <a:rPr lang="tr-TR" sz="16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öncesinde,</a:t>
            </a:r>
            <a:r>
              <a:rPr lang="tr-TR" sz="16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yapılan</a:t>
            </a:r>
            <a:r>
              <a:rPr lang="tr-TR" sz="16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iş</a:t>
            </a:r>
            <a:r>
              <a:rPr lang="tr-TR" sz="16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6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işlemlerle</a:t>
            </a:r>
            <a:r>
              <a:rPr lang="tr-TR" sz="16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ilgili</a:t>
            </a:r>
            <a:r>
              <a:rPr lang="tr-TR" sz="16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tüm</a:t>
            </a:r>
            <a:r>
              <a:rPr lang="tr-TR" sz="16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dokümanları</a:t>
            </a:r>
            <a:r>
              <a:rPr lang="tr-TR" sz="16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içeren dosyayı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hazırlamalıdır. Dosya içerisinde;</a:t>
            </a:r>
          </a:p>
          <a:p>
            <a:pPr marL="2057400" lvl="4" indent="-228600" algn="just">
              <a:spcBef>
                <a:spcPts val="58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1143635" algn="l"/>
                <a:tab pos="1144270" algn="l"/>
              </a:tabLst>
            </a:pP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Okul</a:t>
            </a:r>
            <a:r>
              <a:rPr lang="tr-TR" sz="16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Sağlığı</a:t>
            </a:r>
            <a:r>
              <a:rPr lang="tr-TR" sz="16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Yönetim</a:t>
            </a:r>
            <a:r>
              <a:rPr lang="tr-TR" sz="16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Ekibi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üye</a:t>
            </a:r>
            <a:r>
              <a:rPr lang="tr-TR" sz="16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listesi</a:t>
            </a:r>
            <a:r>
              <a:rPr lang="tr-TR" sz="16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(Ek</a:t>
            </a:r>
            <a:r>
              <a:rPr lang="tr-TR" sz="16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2a),</a:t>
            </a:r>
          </a:p>
          <a:p>
            <a:pPr marL="2057400" lvl="4" indent="-228600" algn="just">
              <a:spcBef>
                <a:spcPts val="79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1143635" algn="l"/>
                <a:tab pos="1144270" algn="l"/>
              </a:tabLst>
            </a:pP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Okul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Sağlığı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Planı (Ek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2b),</a:t>
            </a:r>
          </a:p>
          <a:p>
            <a:pPr marL="2057400" lvl="4" indent="-228600" algn="just">
              <a:spcBef>
                <a:spcPts val="81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1143635" algn="l"/>
                <a:tab pos="1144270" algn="l"/>
              </a:tabLst>
            </a:pP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Öğrenci</a:t>
            </a:r>
            <a:r>
              <a:rPr lang="tr-TR" sz="1600" spc="-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muayene,</a:t>
            </a:r>
            <a:r>
              <a:rPr lang="tr-TR" sz="1600" spc="-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aşı</a:t>
            </a:r>
            <a:r>
              <a:rPr lang="tr-TR" sz="1600" spc="-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ve</a:t>
            </a:r>
            <a:r>
              <a:rPr lang="tr-TR" sz="1600" spc="-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tarama</a:t>
            </a:r>
            <a:r>
              <a:rPr lang="tr-TR" sz="1600" spc="-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sonuçlarının</a:t>
            </a:r>
            <a:r>
              <a:rPr lang="tr-TR" sz="1600" spc="-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sayısal</a:t>
            </a:r>
            <a:r>
              <a:rPr lang="tr-TR" sz="1600" spc="-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verileri,</a:t>
            </a:r>
          </a:p>
          <a:p>
            <a:pPr marL="2057400" lvl="4" indent="-228600" algn="just">
              <a:spcBef>
                <a:spcPts val="80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1143635" algn="l"/>
                <a:tab pos="1144270" algn="l"/>
              </a:tabLst>
            </a:pP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Rehberlik</a:t>
            </a:r>
            <a:r>
              <a:rPr lang="tr-TR" sz="16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hizmetleri</a:t>
            </a:r>
            <a:r>
              <a:rPr lang="tr-TR" sz="16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planı,</a:t>
            </a:r>
            <a:r>
              <a:rPr lang="tr-TR" sz="16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raporları/kayıtları,</a:t>
            </a:r>
            <a:r>
              <a:rPr lang="tr-TR" sz="16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sayısal</a:t>
            </a:r>
            <a:r>
              <a:rPr lang="tr-TR" sz="16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verileri,</a:t>
            </a:r>
          </a:p>
          <a:p>
            <a:pPr marL="2057400" marR="470535" lvl="4" indent="-228600" algn="just">
              <a:lnSpc>
                <a:spcPct val="113000"/>
              </a:lnSpc>
              <a:spcBef>
                <a:spcPts val="79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1143635" algn="l"/>
                <a:tab pos="1144270" algn="l"/>
              </a:tabLst>
            </a:pP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Sağlıkla</a:t>
            </a:r>
            <a:r>
              <a:rPr lang="tr-TR" sz="1600" spc="1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ilgili</a:t>
            </a:r>
            <a:r>
              <a:rPr lang="tr-TR" sz="1600" spc="1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konularda</a:t>
            </a:r>
            <a:r>
              <a:rPr lang="tr-TR" sz="1600" spc="1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öğrenci,</a:t>
            </a:r>
            <a:r>
              <a:rPr lang="tr-TR" sz="1600" spc="1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okul</a:t>
            </a:r>
            <a:r>
              <a:rPr lang="tr-TR" sz="1600" spc="1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çalışanları</a:t>
            </a:r>
            <a:r>
              <a:rPr lang="tr-TR" sz="1600" spc="1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ve</a:t>
            </a:r>
            <a:r>
              <a:rPr lang="tr-TR" sz="1600" spc="1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velilere</a:t>
            </a:r>
            <a:r>
              <a:rPr lang="tr-TR" sz="1600" spc="1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yönelik</a:t>
            </a:r>
            <a:r>
              <a:rPr lang="tr-TR" sz="1600" spc="1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olarak</a:t>
            </a:r>
            <a:r>
              <a:rPr lang="tr-TR" sz="1600" spc="1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yapılan</a:t>
            </a:r>
            <a:r>
              <a:rPr lang="tr-TR" sz="1600" spc="-28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eğitimlere ait</a:t>
            </a:r>
            <a:r>
              <a:rPr lang="tr-TR" sz="1600" spc="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dokümanlar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ve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kayıt/katılım formları,</a:t>
            </a:r>
          </a:p>
          <a:p>
            <a:pPr marL="2057400" marR="464185" lvl="4" indent="-228600" algn="just">
              <a:lnSpc>
                <a:spcPct val="113000"/>
              </a:lnSpc>
              <a:spcBef>
                <a:spcPts val="62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1143635" algn="l"/>
                <a:tab pos="1144270" algn="l"/>
              </a:tabLst>
            </a:pP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Program</a:t>
            </a:r>
            <a:r>
              <a:rPr lang="tr-TR" sz="1600" spc="1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kapsamında</a:t>
            </a:r>
            <a:r>
              <a:rPr lang="tr-TR" sz="1600" spc="1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gerçekleştirilen</a:t>
            </a:r>
            <a:r>
              <a:rPr lang="tr-TR" sz="1600" spc="9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etkinliklere</a:t>
            </a:r>
            <a:r>
              <a:rPr lang="tr-TR" sz="1600" spc="1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ait</a:t>
            </a:r>
            <a:r>
              <a:rPr lang="tr-TR" sz="1600" spc="10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belgeler</a:t>
            </a:r>
            <a:r>
              <a:rPr lang="tr-TR" sz="1600" spc="9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(fotoğraf,</a:t>
            </a:r>
            <a:r>
              <a:rPr lang="tr-TR" sz="1600" spc="9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kayıt/katılım</a:t>
            </a:r>
            <a:r>
              <a:rPr lang="tr-TR" sz="1600" spc="-28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formları,</a:t>
            </a:r>
            <a:r>
              <a:rPr lang="tr-TR" sz="16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afiş</a:t>
            </a:r>
            <a:r>
              <a:rPr lang="tr-TR" sz="16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ve</a:t>
            </a:r>
            <a:r>
              <a:rPr lang="tr-TR" sz="16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broşür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gibi),</a:t>
            </a:r>
          </a:p>
          <a:p>
            <a:pPr marL="2057400" marR="658495" lvl="4" indent="-228600" algn="just">
              <a:lnSpc>
                <a:spcPct val="113000"/>
              </a:lnSpc>
              <a:spcBef>
                <a:spcPts val="61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1148715" algn="l"/>
                <a:tab pos="1149350" algn="l"/>
              </a:tabLst>
            </a:pP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Kantin,</a:t>
            </a:r>
            <a:r>
              <a:rPr lang="tr-TR" sz="1600" spc="-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yemekhane,</a:t>
            </a:r>
            <a:r>
              <a:rPr lang="tr-TR" sz="1600" spc="-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kafeterya,</a:t>
            </a:r>
            <a:r>
              <a:rPr lang="tr-TR" sz="1600" spc="-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büfe,</a:t>
            </a:r>
            <a:r>
              <a:rPr lang="tr-TR" sz="1600" spc="-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çay</a:t>
            </a:r>
            <a:r>
              <a:rPr lang="tr-TR" sz="1600" spc="-7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ocağı</a:t>
            </a:r>
            <a:r>
              <a:rPr lang="tr-TR" sz="1600" spc="-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ve</a:t>
            </a:r>
            <a:r>
              <a:rPr lang="tr-TR" sz="1600" spc="-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pansiyon</a:t>
            </a:r>
            <a:r>
              <a:rPr lang="tr-TR" sz="1600" spc="-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vb.</a:t>
            </a:r>
            <a:r>
              <a:rPr lang="tr-TR" sz="1600" spc="-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çalışanlarının</a:t>
            </a:r>
            <a:r>
              <a:rPr lang="tr-TR" sz="1600" spc="-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hijyen</a:t>
            </a:r>
            <a:r>
              <a:rPr lang="tr-TR" sz="1600" spc="-28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eğitimi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belgeleri,</a:t>
            </a:r>
          </a:p>
          <a:p>
            <a:pPr marL="2057400" marR="464820" lvl="4" indent="-228600" algn="just">
              <a:lnSpc>
                <a:spcPct val="115000"/>
              </a:lnSpc>
              <a:spcBef>
                <a:spcPts val="60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1149350" algn="l"/>
              </a:tabLst>
            </a:pP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Okul tarafından, yemekhane, kantin, kafeterya, büfe, çay ocağı ve gıda depolarının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“Oku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l</a:t>
            </a:r>
            <a:r>
              <a:rPr lang="tr-TR" sz="1600" spc="9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K</a:t>
            </a:r>
            <a:r>
              <a:rPr lang="tr-TR" sz="16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ntinle</a:t>
            </a:r>
            <a:r>
              <a:rPr lang="tr-TR" sz="16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inde</a:t>
            </a:r>
            <a:r>
              <a:rPr lang="tr-TR" sz="1600" spc="9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tıla</a:t>
            </a:r>
            <a:r>
              <a:rPr lang="tr-TR" sz="16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c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k</a:t>
            </a:r>
            <a:r>
              <a:rPr lang="tr-TR" sz="1600" spc="9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Gıda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lar</a:t>
            </a:r>
            <a:r>
              <a:rPr lang="tr-TR" sz="1600" spc="8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ve</a:t>
            </a:r>
            <a:r>
              <a:rPr lang="tr-TR" sz="1600" spc="9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tr-TR" sz="16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ğ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itim</a:t>
            </a:r>
            <a:r>
              <a:rPr lang="tr-TR" sz="1600" spc="9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Ku</a:t>
            </a:r>
            <a:r>
              <a:rPr lang="tr-TR" sz="16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uml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rınd</a:t>
            </a:r>
            <a:r>
              <a:rPr lang="tr-TR" sz="16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ki</a:t>
            </a:r>
            <a:r>
              <a:rPr lang="tr-TR" sz="1600" spc="1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Gıd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tr-TR" sz="1600" spc="1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spc="-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İş</a:t>
            </a:r>
            <a:r>
              <a:rPr lang="tr-TR" sz="1600" spc="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l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tm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le</a:t>
            </a:r>
            <a:r>
              <a:rPr lang="tr-TR" sz="16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inin Hijyen Yönünden Denetlenmesi Genelgesi” eklerinde yer alan Kontrol ve Denetim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Formu”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ile en</a:t>
            </a:r>
            <a:r>
              <a:rPr lang="tr-TR" sz="1600" spc="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az ayda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bir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kez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denetlendiğine</a:t>
            </a:r>
            <a:r>
              <a:rPr lang="tr-TR" sz="16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dair</a:t>
            </a:r>
            <a:r>
              <a:rPr lang="tr-TR" sz="1600" spc="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belgeler,</a:t>
            </a:r>
          </a:p>
          <a:p>
            <a:pPr marL="2057400" lvl="4" indent="-228600" algn="just">
              <a:spcBef>
                <a:spcPts val="59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1149350" algn="l"/>
              </a:tabLst>
            </a:pP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Personel</a:t>
            </a:r>
            <a:r>
              <a:rPr lang="tr-TR" sz="16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ilkyardım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sertifikaları,</a:t>
            </a:r>
          </a:p>
          <a:p>
            <a:pPr marL="2057400" marR="465455" lvl="4" indent="-228600" algn="just">
              <a:lnSpc>
                <a:spcPct val="113000"/>
              </a:lnSpc>
              <a:spcBef>
                <a:spcPts val="80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1144270" algn="l"/>
              </a:tabLst>
            </a:pP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Varsa Beslenme Dostu Okul ve/veya Beyaz Bayrak sertifikalarının birer örneği yer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almalıdır.</a:t>
            </a:r>
          </a:p>
          <a:p>
            <a:pPr marL="955040" marR="462915" indent="188595" algn="just">
              <a:lnSpc>
                <a:spcPct val="115000"/>
              </a:lnSpc>
              <a:spcBef>
                <a:spcPts val="615"/>
              </a:spcBef>
              <a:spcAft>
                <a:spcPts val="0"/>
              </a:spcAft>
            </a:pP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7278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xmlns="" id="{2EF9092A-D827-DD31-BA06-593401636AC7}"/>
              </a:ext>
            </a:extLst>
          </p:cNvPr>
          <p:cNvSpPr txBox="1"/>
          <p:nvPr/>
        </p:nvSpPr>
        <p:spPr>
          <a:xfrm>
            <a:off x="528403" y="520995"/>
            <a:ext cx="110440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75335">
              <a:spcBef>
                <a:spcPts val="625"/>
              </a:spcBef>
              <a:spcAft>
                <a:spcPts val="0"/>
              </a:spcAft>
            </a:pPr>
            <a:r>
              <a:rPr lang="tr-TR" sz="24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FORM-1:</a:t>
            </a:r>
            <a:r>
              <a:rPr lang="tr-TR" sz="24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ÖĞRENCİ</a:t>
            </a:r>
            <a:r>
              <a:rPr lang="tr-TR" sz="2400" b="1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MUAYENE/İZLEM</a:t>
            </a:r>
            <a:r>
              <a:rPr lang="tr-TR" sz="24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BİLDİRİM</a:t>
            </a:r>
            <a:r>
              <a:rPr lang="tr-TR" sz="2400" b="1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FORMU</a:t>
            </a:r>
            <a:r>
              <a:rPr lang="tr-TR" sz="24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(EK-3)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xmlns="" id="{077E64A1-4790-62A3-1762-77E643901682}"/>
              </a:ext>
            </a:extLst>
          </p:cNvPr>
          <p:cNvSpPr txBox="1"/>
          <p:nvPr/>
        </p:nvSpPr>
        <p:spPr>
          <a:xfrm>
            <a:off x="528403" y="1818743"/>
            <a:ext cx="11343807" cy="39702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466090" lvl="0" indent="-342900" algn="just">
              <a:lnSpc>
                <a:spcPct val="113000"/>
              </a:lnSpc>
              <a:spcBef>
                <a:spcPts val="77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83590" algn="l"/>
              </a:tabLst>
            </a:pP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Form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1,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öğrencilerin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bağlı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bulundukları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aile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hekimleri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tarafından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yaş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grubuna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uygun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periyodik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olarak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yapılan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sağlık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değerlendirmelerinin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okula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bildirilmesi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amacıyla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kullanılmaktadır.</a:t>
            </a:r>
          </a:p>
          <a:p>
            <a:pPr marL="342900" marR="464820" lvl="0" indent="-342900" algn="just">
              <a:lnSpc>
                <a:spcPct val="113000"/>
              </a:lnSpc>
              <a:spcBef>
                <a:spcPts val="63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83590" algn="l"/>
              </a:tabLst>
            </a:pP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25.01.2013 tarihli ve 28539 sayılı Aile Hekimliği Uygulama Yönetmeliği ve Okul Sağlığı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Hi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z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metle</a:t>
            </a:r>
            <a:r>
              <a:rPr lang="tr-TR" sz="24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 </a:t>
            </a:r>
            <a:r>
              <a:rPr lang="tr-TR" sz="2400" spc="1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spc="-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İş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birl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</a:t>
            </a:r>
            <a:r>
              <a:rPr lang="tr-TR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ğ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 </a:t>
            </a:r>
            <a:r>
              <a:rPr lang="tr-TR" sz="2400" spc="1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Pr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tokolü </a:t>
            </a:r>
            <a:r>
              <a:rPr lang="tr-TR" sz="2400" spc="1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g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re</a:t>
            </a:r>
            <a:r>
              <a:rPr lang="tr-TR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ğ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ince </a:t>
            </a:r>
            <a:r>
              <a:rPr lang="tr-TR" sz="2400" spc="1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spc="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ö</a:t>
            </a:r>
            <a:r>
              <a:rPr lang="tr-TR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ğ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tr-TR" sz="2400" spc="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c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il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rin </a:t>
            </a:r>
            <a:r>
              <a:rPr lang="tr-TR" sz="2400" spc="1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ile </a:t>
            </a:r>
            <a:r>
              <a:rPr lang="tr-TR" sz="2400" spc="1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kimle</a:t>
            </a:r>
            <a:r>
              <a:rPr lang="tr-TR" sz="24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 </a:t>
            </a:r>
            <a:r>
              <a:rPr lang="tr-TR" sz="2400" spc="1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spc="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</a:t>
            </a:r>
            <a:r>
              <a:rPr lang="tr-TR" sz="24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fın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d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 </a:t>
            </a:r>
            <a:r>
              <a:rPr lang="tr-TR" sz="2400" spc="1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spc="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 </a:t>
            </a:r>
            <a:r>
              <a:rPr lang="tr-TR" sz="2400" spc="1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ıl periyodik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muayene/</a:t>
            </a:r>
            <a:r>
              <a:rPr lang="tr-TR" sz="2400" spc="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izlemleri</a:t>
            </a:r>
            <a:r>
              <a:rPr lang="tr-TR" sz="2400" spc="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yapılmalıdır.</a:t>
            </a:r>
          </a:p>
          <a:p>
            <a:pPr marL="342900" marR="462280" lvl="0" indent="-342900" algn="just">
              <a:lnSpc>
                <a:spcPct val="113000"/>
              </a:lnSpc>
              <a:spcBef>
                <a:spcPts val="62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83590" algn="l"/>
              </a:tabLst>
            </a:pP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Mu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tr-TR" sz="24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/i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z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lem</a:t>
            </a:r>
            <a:r>
              <a:rPr lang="tr-TR" sz="2400" spc="1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tr-TR" sz="2400" spc="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k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nlık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ç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 </a:t>
            </a:r>
            <a:r>
              <a:rPr lang="tr-TR" sz="2400" spc="-1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</a:t>
            </a:r>
            <a:r>
              <a:rPr lang="tr-TR" sz="2400" spc="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tr-TR" sz="24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ımlan</a:t>
            </a:r>
            <a:r>
              <a:rPr lang="tr-TR" sz="24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</a:t>
            </a:r>
            <a:r>
              <a:rPr lang="tr-TR" sz="2400" spc="1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</a:t>
            </a:r>
            <a:r>
              <a:rPr lang="tr-TR" sz="24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</a:t>
            </a:r>
            <a:r>
              <a:rPr lang="tr-TR" sz="2400" spc="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rler </a:t>
            </a:r>
            <a:r>
              <a:rPr lang="tr-TR" sz="2400" spc="-1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(B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k</a:t>
            </a:r>
            <a:r>
              <a:rPr lang="tr-TR" sz="2400" spc="1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Ço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c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uk</a:t>
            </a:r>
            <a:r>
              <a:rPr lang="tr-TR" sz="2400" spc="1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</a:t>
            </a:r>
            <a:r>
              <a:rPr lang="tr-TR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g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 </a:t>
            </a:r>
            <a:r>
              <a:rPr lang="tr-TR" sz="2400" spc="-1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İ</a:t>
            </a:r>
            <a:r>
              <a:rPr lang="tr-TR" sz="2400" spc="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z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lem</a:t>
            </a:r>
            <a:r>
              <a:rPr lang="tr-TR" sz="2400" spc="1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Protokoll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ri) doğrultusunda yapılmalı ve veriler Aile Hekimliği Bilgi Sistemine girilmeli, Form 1’in bir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çıktısı aileye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verilerek okula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iletilmelidir.</a:t>
            </a:r>
          </a:p>
        </p:txBody>
      </p:sp>
    </p:spTree>
    <p:extLst>
      <p:ext uri="{BB962C8B-B14F-4D97-AF65-F5344CB8AC3E}">
        <p14:creationId xmlns:p14="http://schemas.microsoft.com/office/powerpoint/2010/main" val="1707315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708880" y="2094962"/>
            <a:ext cx="90990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D1AE24D9-1C90-6851-A0F3-9A2C43416651}"/>
              </a:ext>
            </a:extLst>
          </p:cNvPr>
          <p:cNvSpPr txBox="1"/>
          <p:nvPr/>
        </p:nvSpPr>
        <p:spPr>
          <a:xfrm>
            <a:off x="500922" y="984457"/>
            <a:ext cx="11412782" cy="53340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464185" lvl="0" indent="-342900" algn="just">
              <a:lnSpc>
                <a:spcPct val="113000"/>
              </a:lnSpc>
              <a:spcBef>
                <a:spcPts val="37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83590" algn="l"/>
              </a:tabLst>
            </a:pP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Muayene/izlem sırasında aile hekimi tarafından Bebek Çocuk Ergen İzlem Protokolleri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doğrultusunda yapılacak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hizmetlere</a:t>
            </a:r>
            <a:r>
              <a:rPr lang="tr-TR" sz="24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ilişkin</a:t>
            </a:r>
            <a:r>
              <a:rPr lang="tr-TR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özet</a:t>
            </a:r>
            <a:r>
              <a:rPr lang="tr-TR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tablo</a:t>
            </a:r>
            <a:r>
              <a:rPr lang="tr-TR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Ek-1’de yer</a:t>
            </a:r>
            <a:r>
              <a:rPr lang="tr-TR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almaktadır.</a:t>
            </a:r>
          </a:p>
          <a:p>
            <a:pPr marL="342900" marR="467360" lvl="0" indent="-342900" algn="just">
              <a:lnSpc>
                <a:spcPct val="115000"/>
              </a:lnSpc>
              <a:spcBef>
                <a:spcPts val="60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83590" algn="l"/>
              </a:tabLst>
            </a:pP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“Okul/Öğretmen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Bilgilendirme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Notu”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bölümü;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muayene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bitiminde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gerekli</a:t>
            </a:r>
            <a:r>
              <a:rPr lang="tr-TR" sz="2400" spc="3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durumlarda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(akut,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kronik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hastalık,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bulaşıcı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hastalıklar,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engellilik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gibi)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muayeneyi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yapan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hekim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tarafından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doldurulur.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Yazılan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not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hakkında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hekim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tarafından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aile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ve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çocuğa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gerekli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açıklama</a:t>
            </a:r>
            <a:r>
              <a:rPr lang="tr-TR" sz="2400" spc="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yapılmalı</a:t>
            </a:r>
            <a:r>
              <a:rPr lang="tr-TR" sz="24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ailenin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ve</a:t>
            </a:r>
            <a:r>
              <a:rPr lang="tr-TR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çocuğun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görüşü</a:t>
            </a:r>
            <a:r>
              <a:rPr lang="tr-TR" sz="24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alınmalıdır.</a:t>
            </a:r>
          </a:p>
          <a:p>
            <a:pPr marL="342900" lvl="0" indent="-342900" algn="just">
              <a:spcBef>
                <a:spcPts val="59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83590" algn="l"/>
              </a:tabLst>
            </a:pP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Okula</a:t>
            </a:r>
            <a:r>
              <a:rPr lang="tr-TR" sz="2400" spc="-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iletilen</a:t>
            </a:r>
            <a:r>
              <a:rPr lang="tr-TR" sz="2400" spc="-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formlar,</a:t>
            </a:r>
            <a:r>
              <a:rPr lang="tr-TR" sz="2400" spc="-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okul</a:t>
            </a:r>
            <a:r>
              <a:rPr lang="tr-TR" sz="2400" spc="-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yönetimi</a:t>
            </a:r>
            <a:r>
              <a:rPr lang="tr-TR" sz="2400" spc="-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tarafından</a:t>
            </a:r>
            <a:r>
              <a:rPr lang="tr-TR" sz="2400" spc="-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uygun</a:t>
            </a:r>
            <a:r>
              <a:rPr lang="tr-TR" sz="2400" spc="-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koşullarda</a:t>
            </a:r>
            <a:r>
              <a:rPr lang="tr-TR" sz="2400" spc="-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saklanmalıdır.</a:t>
            </a:r>
          </a:p>
          <a:p>
            <a:pPr marL="342900" marR="465455" lvl="0" indent="-342900" algn="just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83590" algn="l"/>
              </a:tabLst>
            </a:pP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Okullarda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yapılacak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izleme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ve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değerlendirme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çalışmaları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sırasında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okuldaki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öğrenci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mu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tr-TR" sz="24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le</a:t>
            </a:r>
            <a:r>
              <a:rPr lang="tr-TR" sz="24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</a:t>
            </a:r>
            <a:r>
              <a:rPr lang="tr-TR" sz="2400" spc="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 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it </a:t>
            </a:r>
            <a:r>
              <a:rPr lang="tr-TR" sz="2400" spc="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son</a:t>
            </a:r>
            <a:r>
              <a:rPr lang="tr-TR" sz="2400" spc="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u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ç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la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, </a:t>
            </a:r>
            <a:r>
              <a:rPr lang="tr-TR" sz="2400" spc="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 </a:t>
            </a:r>
            <a:r>
              <a:rPr lang="tr-TR" sz="2400" spc="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2.c </a:t>
            </a:r>
            <a:r>
              <a:rPr lang="tr-TR" sz="2400" spc="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Okul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 </a:t>
            </a:r>
            <a:r>
              <a:rPr lang="tr-TR" sz="2400" spc="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K</a:t>
            </a:r>
            <a:r>
              <a:rPr lang="tr-TR" sz="2400" spc="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tr-TR" sz="2400" spc="-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ıt/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P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</a:t>
            </a:r>
            <a:r>
              <a:rPr lang="tr-TR" sz="2400" spc="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</a:t>
            </a:r>
            <a:r>
              <a:rPr lang="tr-TR" sz="24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odik </a:t>
            </a:r>
            <a:r>
              <a:rPr lang="tr-TR" sz="2400" spc="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İ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z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lem </a:t>
            </a:r>
            <a:r>
              <a:rPr lang="tr-TR" sz="2400" spc="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Mu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tr-TR" sz="24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es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 </a:t>
            </a:r>
            <a:r>
              <a:rPr lang="tr-TR" sz="2400" spc="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pıl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 Öğrenci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Sayısı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ve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Yüzdesi”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(Ek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4)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bölümü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için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sayısal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veri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olarak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Okul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Sağlığı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Değerlendirme</a:t>
            </a:r>
            <a:r>
              <a:rPr lang="tr-TR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Ekibine sunulmalıdır.</a:t>
            </a:r>
          </a:p>
        </p:txBody>
      </p:sp>
    </p:spTree>
    <p:extLst>
      <p:ext uri="{BB962C8B-B14F-4D97-AF65-F5344CB8AC3E}">
        <p14:creationId xmlns:p14="http://schemas.microsoft.com/office/powerpoint/2010/main" val="125610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78F64720-A78F-B4C8-EC2D-69EBE7AB5FAA}"/>
              </a:ext>
            </a:extLst>
          </p:cNvPr>
          <p:cNvSpPr txBox="1"/>
          <p:nvPr/>
        </p:nvSpPr>
        <p:spPr>
          <a:xfrm>
            <a:off x="354067" y="1799922"/>
            <a:ext cx="11319718" cy="27564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algn="just">
              <a:spcBef>
                <a:spcPts val="610"/>
              </a:spcBef>
              <a:spcAft>
                <a:spcPts val="0"/>
              </a:spcAft>
              <a:tabLst>
                <a:tab pos="783590" algn="l"/>
              </a:tabLst>
            </a:pP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4.Eksiklerin</a:t>
            </a:r>
            <a:r>
              <a:rPr lang="tr-TR" sz="24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Giderilmesi</a:t>
            </a:r>
          </a:p>
          <a:p>
            <a:pPr marL="554355" marR="466090" indent="220980" algn="just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</a:pPr>
            <a:endParaRPr lang="tr-T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4355" marR="466090" indent="220980" algn="just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</a:pP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yönetimi,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değerlendirme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ziyareti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öncesinde,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Form-2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Form-3’ü,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kendi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kendine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değerlendirme formu olarak kullanabilir.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 değerlendirme sonucuna göre, Okulda Sağlığın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Korunması</a:t>
            </a:r>
            <a:r>
              <a:rPr lang="tr-TR" sz="2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Geliştirilmesi</a:t>
            </a:r>
            <a:r>
              <a:rPr lang="tr-TR" sz="2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Programı</a:t>
            </a:r>
            <a:r>
              <a:rPr lang="tr-TR" sz="2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</a:t>
            </a:r>
            <a:r>
              <a:rPr lang="tr-TR" sz="2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ilgili</a:t>
            </a:r>
            <a:r>
              <a:rPr lang="tr-TR" sz="2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eksikliklerinin</a:t>
            </a:r>
            <a:r>
              <a:rPr lang="tr-TR" sz="2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giderilmesi</a:t>
            </a:r>
            <a:r>
              <a:rPr lang="tr-TR" sz="2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sağlanmalıdır.</a:t>
            </a:r>
          </a:p>
        </p:txBody>
      </p:sp>
    </p:spTree>
    <p:extLst>
      <p:ext uri="{BB962C8B-B14F-4D97-AF65-F5344CB8AC3E}">
        <p14:creationId xmlns:p14="http://schemas.microsoft.com/office/powerpoint/2010/main" val="2975304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3FBAF003-9253-31E6-D812-DD502F323E33}"/>
              </a:ext>
            </a:extLst>
          </p:cNvPr>
          <p:cNvSpPr txBox="1"/>
          <p:nvPr/>
        </p:nvSpPr>
        <p:spPr>
          <a:xfrm>
            <a:off x="265198" y="2226311"/>
            <a:ext cx="11034905" cy="21778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algn="just">
              <a:spcBef>
                <a:spcPts val="625"/>
              </a:spcBef>
              <a:tabLst>
                <a:tab pos="783590" algn="l"/>
              </a:tabLst>
            </a:pP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5.Ailelerin</a:t>
            </a:r>
            <a:r>
              <a:rPr lang="tr-TR" sz="24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Bilgilendirilmesi</a:t>
            </a:r>
          </a:p>
          <a:p>
            <a:pPr marL="554355" marR="469265" indent="220980" algn="just">
              <a:lnSpc>
                <a:spcPct val="115000"/>
              </a:lnSpc>
              <a:spcBef>
                <a:spcPts val="180"/>
              </a:spcBef>
              <a:spcAft>
                <a:spcPts val="0"/>
              </a:spcAft>
            </a:pPr>
            <a:endParaRPr lang="tr-T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4355" marR="469265" indent="220980" algn="just">
              <a:lnSpc>
                <a:spcPct val="115000"/>
              </a:lnSpc>
              <a:spcBef>
                <a:spcPts val="180"/>
              </a:spcBef>
              <a:spcAft>
                <a:spcPts val="0"/>
              </a:spcAft>
            </a:pP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24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yönetimi,</a:t>
            </a:r>
            <a:r>
              <a:rPr lang="tr-TR" sz="24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</a:t>
            </a:r>
            <a:r>
              <a:rPr lang="tr-TR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kapsamında</a:t>
            </a:r>
            <a:r>
              <a:rPr lang="tr-TR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yapılacak</a:t>
            </a:r>
            <a:r>
              <a:rPr lang="tr-TR" sz="24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çalışmalar</a:t>
            </a:r>
            <a:r>
              <a:rPr lang="tr-TR" sz="24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</a:t>
            </a:r>
            <a:r>
              <a:rPr lang="tr-TR" sz="24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ilgili</a:t>
            </a:r>
            <a:r>
              <a:rPr lang="tr-TR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olarak</a:t>
            </a:r>
            <a:r>
              <a:rPr lang="tr-TR" sz="24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web</a:t>
            </a:r>
            <a:r>
              <a:rPr lang="tr-TR" sz="24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sayfasından</a:t>
            </a:r>
            <a:r>
              <a:rPr lang="tr-TR" sz="24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duyuru</a:t>
            </a:r>
            <a:r>
              <a:rPr lang="tr-TR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bilgilendirme,</a:t>
            </a:r>
            <a:r>
              <a:rPr lang="tr-TR" sz="2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SMS,</a:t>
            </a:r>
            <a:r>
              <a:rPr lang="tr-TR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bilgi</a:t>
            </a:r>
            <a:r>
              <a:rPr lang="tr-TR" sz="2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notları</a:t>
            </a:r>
            <a:r>
              <a:rPr lang="tr-TR" sz="2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broşür</a:t>
            </a:r>
            <a:r>
              <a:rPr lang="tr-TR" sz="24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gibi</a:t>
            </a:r>
            <a:r>
              <a:rPr lang="tr-TR" sz="2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farklı</a:t>
            </a:r>
            <a:r>
              <a:rPr lang="tr-TR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yöntemler</a:t>
            </a:r>
            <a:r>
              <a:rPr lang="tr-TR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kullanarak</a:t>
            </a:r>
            <a:r>
              <a:rPr lang="tr-TR" sz="2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aileleri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bilgilendirmelidir.</a:t>
            </a:r>
          </a:p>
        </p:txBody>
      </p:sp>
    </p:spTree>
    <p:extLst>
      <p:ext uri="{BB962C8B-B14F-4D97-AF65-F5344CB8AC3E}">
        <p14:creationId xmlns:p14="http://schemas.microsoft.com/office/powerpoint/2010/main" val="4039413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25A20D16-6D45-8BCF-F916-3B7B50C8C1EF}"/>
              </a:ext>
            </a:extLst>
          </p:cNvPr>
          <p:cNvSpPr txBox="1"/>
          <p:nvPr/>
        </p:nvSpPr>
        <p:spPr>
          <a:xfrm>
            <a:off x="858187" y="1580671"/>
            <a:ext cx="6093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spcBef>
                <a:spcPts val="395"/>
              </a:spcBef>
              <a:spcAft>
                <a:spcPts val="0"/>
              </a:spcAft>
              <a:buSzPts val="1200"/>
              <a:tabLst>
                <a:tab pos="783590" algn="l"/>
              </a:tabLst>
            </a:pPr>
            <a:r>
              <a:rPr lang="tr-TR" sz="2800" b="1" spc="-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</a:t>
            </a:r>
            <a:r>
              <a:rPr lang="tr-TR" sz="2800" b="1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DEĞERLENDİRME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C0D14438-4DD0-AB36-E666-1DBE4D7D6524}"/>
              </a:ext>
            </a:extLst>
          </p:cNvPr>
          <p:cNvSpPr txBox="1"/>
          <p:nvPr/>
        </p:nvSpPr>
        <p:spPr>
          <a:xfrm>
            <a:off x="858187" y="3101113"/>
            <a:ext cx="9515006" cy="1343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8155">
              <a:spcBef>
                <a:spcPts val="805"/>
              </a:spcBef>
              <a:spcAft>
                <a:spcPts val="0"/>
              </a:spcAft>
            </a:pP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FORM-2:</a:t>
            </a:r>
            <a:r>
              <a:rPr lang="tr-TR" sz="2400" b="1" spc="1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2400" b="1" spc="1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DEĞERLENDİRME</a:t>
            </a:r>
            <a:r>
              <a:rPr lang="tr-TR" sz="2400" b="1" spc="1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FORMU</a:t>
            </a:r>
            <a:endParaRPr lang="tr-TR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78155">
              <a:spcBef>
                <a:spcPts val="805"/>
              </a:spcBef>
              <a:spcAft>
                <a:spcPts val="0"/>
              </a:spcAft>
            </a:pPr>
            <a:endParaRPr lang="tr-TR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78155">
              <a:spcBef>
                <a:spcPts val="805"/>
              </a:spcBef>
              <a:spcAft>
                <a:spcPts val="0"/>
              </a:spcAft>
            </a:pPr>
            <a:r>
              <a:rPr lang="tr-TR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Form,</a:t>
            </a:r>
            <a:r>
              <a:rPr lang="tr-TR" sz="2000" spc="-2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değerlendirme</a:t>
            </a:r>
            <a:r>
              <a:rPr lang="tr-TR" sz="2000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ekibi</a:t>
            </a:r>
            <a:r>
              <a:rPr lang="tr-TR" sz="2000" spc="-1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tarafından</a:t>
            </a:r>
            <a:r>
              <a:rPr lang="tr-TR" sz="2000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okul/kurum</a:t>
            </a:r>
            <a:r>
              <a:rPr lang="tr-TR" sz="2000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ziyareti</a:t>
            </a:r>
            <a:r>
              <a:rPr lang="tr-TR" sz="2000" spc="-1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sırasında</a:t>
            </a:r>
            <a:r>
              <a:rPr lang="tr-TR" sz="2000" spc="-2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doldurulacaktır.</a:t>
            </a:r>
          </a:p>
        </p:txBody>
      </p:sp>
    </p:spTree>
    <p:extLst>
      <p:ext uri="{BB962C8B-B14F-4D97-AF65-F5344CB8AC3E}">
        <p14:creationId xmlns:p14="http://schemas.microsoft.com/office/powerpoint/2010/main" val="1183601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22F19C1C-B05C-538B-3AD7-7442B57A902B}"/>
              </a:ext>
            </a:extLst>
          </p:cNvPr>
          <p:cNvSpPr txBox="1"/>
          <p:nvPr/>
        </p:nvSpPr>
        <p:spPr>
          <a:xfrm>
            <a:off x="507521" y="1444325"/>
            <a:ext cx="11469620" cy="36277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54355" algn="just">
              <a:spcBef>
                <a:spcPts val="5"/>
              </a:spcBef>
            </a:pP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FORM-3:PROGRAM</a:t>
            </a:r>
            <a:r>
              <a:rPr lang="tr-TR" sz="2400" b="1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BİLEŞENLERİ</a:t>
            </a:r>
            <a:r>
              <a:rPr lang="tr-TR" sz="2400" b="1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DEĞERLENDİRME</a:t>
            </a:r>
            <a:r>
              <a:rPr lang="tr-TR" sz="2400" b="1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FORMU</a:t>
            </a:r>
          </a:p>
          <a:p>
            <a:pPr marL="554355" algn="just">
              <a:spcBef>
                <a:spcPts val="5"/>
              </a:spcBef>
            </a:pPr>
            <a:endParaRPr lang="tr-TR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4355" marR="464185" indent="220980" algn="just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</a:pP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 Değerlendirme Ekibi tarafından, “Sağlık Hizmetleri, Sağlıklı ve Güvenli Okul Çevresi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 Sağlıklı Beslenme” bileşenleri kapsamında değerlendirme yapılacaktır. Formlarda yer alan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bileşene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ait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maddelerin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tamamının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okul/kurumlar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tarafından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yerine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getirilmesi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beklenmektedir.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Bileşenler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kapsamında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herhangi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maddenin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eksik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olması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durumunda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okul/kurumun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söz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konusu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bileşenin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gerekliliklerini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sağlamadığı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kabul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edilir.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Bağımsız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anaokullarının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değerlendirilmesi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sırasında,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Ek-6’da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yer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alan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bağımsız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anaokulları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için</a:t>
            </a:r>
            <a:r>
              <a:rPr lang="tr-TR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oluşturulmuş</a:t>
            </a:r>
            <a:r>
              <a:rPr lang="tr-TR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formlar</a:t>
            </a:r>
            <a:r>
              <a:rPr lang="tr-TR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kullanılmalıdır.</a:t>
            </a:r>
          </a:p>
        </p:txBody>
      </p:sp>
    </p:spTree>
    <p:extLst>
      <p:ext uri="{BB962C8B-B14F-4D97-AF65-F5344CB8AC3E}">
        <p14:creationId xmlns:p14="http://schemas.microsoft.com/office/powerpoint/2010/main" val="400430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84D17237-846C-3EE0-AF48-8CF35F8AD653}"/>
              </a:ext>
            </a:extLst>
          </p:cNvPr>
          <p:cNvSpPr txBox="1"/>
          <p:nvPr/>
        </p:nvSpPr>
        <p:spPr>
          <a:xfrm>
            <a:off x="-158449" y="598638"/>
            <a:ext cx="6093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54355">
              <a:spcBef>
                <a:spcPts val="385"/>
              </a:spcBef>
            </a:pPr>
            <a:r>
              <a:rPr lang="tr-TR" sz="28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3a.</a:t>
            </a:r>
            <a:r>
              <a:rPr lang="tr-TR" sz="2800" b="1" kern="0" spc="-1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Sağlık</a:t>
            </a:r>
            <a:r>
              <a:rPr lang="tr-TR" sz="2800" b="1" kern="0" spc="-3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Hizmetleri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E1AD4A64-6B9D-F3CD-E24E-1BD2FA1AD80C}"/>
              </a:ext>
            </a:extLst>
          </p:cNvPr>
          <p:cNvSpPr txBox="1"/>
          <p:nvPr/>
        </p:nvSpPr>
        <p:spPr>
          <a:xfrm>
            <a:off x="402590" y="1567189"/>
            <a:ext cx="11559561" cy="48755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Bef>
                <a:spcPts val="850"/>
              </a:spcBef>
              <a:buSzPts val="1200"/>
              <a:tabLst>
                <a:tab pos="554990" algn="l"/>
              </a:tabLs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20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Sağlığı</a:t>
            </a:r>
            <a:r>
              <a:rPr lang="tr-TR" sz="20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Planında</a:t>
            </a:r>
            <a:r>
              <a:rPr lang="tr-TR" sz="20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sağlık</a:t>
            </a:r>
            <a:r>
              <a:rPr lang="tr-TR" sz="20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hizmetlerini</a:t>
            </a:r>
            <a:r>
              <a:rPr lang="tr-TR" sz="20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içeren</a:t>
            </a:r>
            <a:r>
              <a:rPr lang="tr-TR" sz="20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amaç</a:t>
            </a:r>
            <a:r>
              <a:rPr lang="tr-TR" sz="20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hedefler</a:t>
            </a:r>
            <a:r>
              <a:rPr lang="tr-TR" sz="20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belirlenmiştir.</a:t>
            </a:r>
          </a:p>
          <a:p>
            <a:pPr marL="554355" marR="463550" indent="220980" algn="just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Okulun, okul sağlığını geliştirmek için Okul Sağlığı Yönetim Ekibi tarafından hazırlanmış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okula özgü bir yıllık “Okul Sağlığı Planı” olmalıdır.   Okul Sağlığı Planında; öğrencilerin ve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 çalışanlarının ihtiyaçlarına yönelik sağlık hizmetleri ile ilgili yapılacak çalışmaları içeren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amaç ve hedeflere yer verilmelidir. Bunlar, hem okul sağlığını geliştirmeyi hem de öğrenci, aile</a:t>
            </a:r>
            <a:r>
              <a:rPr lang="tr-TR" sz="20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çalışanlarının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sağlık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düzeyini</a:t>
            </a:r>
            <a:r>
              <a:rPr lang="tr-TR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yükseltmeyi amaçlamalıdır.</a:t>
            </a:r>
          </a:p>
          <a:p>
            <a:pPr marL="554355" marR="465455" indent="220980" algn="just">
              <a:lnSpc>
                <a:spcPct val="115000"/>
              </a:lnSpc>
              <a:spcBef>
                <a:spcPts val="610"/>
              </a:spcBef>
              <a:spcAft>
                <a:spcPts val="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Hedeflerin belirlenmesinin ardından her bir hedefe ulaşmak için etkinlikler belirlenmelidir.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Örneğin;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öğrencilerin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periyodik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muayene/izlem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oranlarını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arttırmak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hedef</a:t>
            </a:r>
            <a:r>
              <a:rPr lang="tr-TR" sz="2000" spc="3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iken,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“öğrencilerin periyodik muayene/izlem için aile hekimlerine yönlendirilmeleri, ailelerin çeşitli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yöntemlerle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bilgilendirilmesi”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hedefe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ulaşmak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için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yapılacak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etkinlikler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olarak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değerlendirilebilir.</a:t>
            </a:r>
          </a:p>
          <a:p>
            <a:pPr marL="554355" marR="463550" indent="22098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Etkinlikler için takvim oluşturulmalı ve eğitim-öğretim döneminde yerini almalıdır. Zaman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çizelgesi etkinliğin uygulanacağı tarihi veya tarih aralığını göstermelidir. plan oluşturulurken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Ek-2b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Sağlığı Planı örneğinden</a:t>
            </a:r>
            <a:r>
              <a:rPr lang="tr-TR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yararlanılabilir.</a:t>
            </a:r>
          </a:p>
        </p:txBody>
      </p:sp>
    </p:spTree>
    <p:extLst>
      <p:ext uri="{BB962C8B-B14F-4D97-AF65-F5344CB8AC3E}">
        <p14:creationId xmlns:p14="http://schemas.microsoft.com/office/powerpoint/2010/main" val="3008558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76404027-538B-88F6-C905-C54F5AB99DF4}"/>
              </a:ext>
            </a:extLst>
          </p:cNvPr>
          <p:cNvSpPr txBox="1"/>
          <p:nvPr/>
        </p:nvSpPr>
        <p:spPr>
          <a:xfrm>
            <a:off x="402590" y="982660"/>
            <a:ext cx="11632367" cy="46344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Bef>
                <a:spcPts val="615"/>
              </a:spcBef>
              <a:buSzPts val="1200"/>
              <a:tabLst>
                <a:tab pos="55499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Okul/kurumun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Sağlığı</a:t>
            </a:r>
            <a:r>
              <a:rPr lang="tr-TR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Yönetim</a:t>
            </a:r>
            <a:r>
              <a:rPr lang="tr-TR" sz="2000" b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Ekibi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vardır.</a:t>
            </a:r>
          </a:p>
          <a:p>
            <a:pPr marL="554355" marR="462280" indent="220980" algn="just">
              <a:lnSpc>
                <a:spcPct val="115000"/>
              </a:lnSpc>
              <a:spcBef>
                <a:spcPts val="790"/>
              </a:spcBef>
              <a:spcAft>
                <a:spcPts val="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Okulun, Okul Sağlığı Yönetim Ekibi olmalıdır. Okul Sağlığı Yönetim Ekibi; bir idareci,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öğretmen, bir öğrenci, bir okul aile birliği üyesinden oluşmalıdır. Okulda bulunduğu takdirde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sağlık çalışanı ve rehber öğretmen ekibin doğal üyesidir. Okul Sağlığı Yönetim Ekibi, okulda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yapılacak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ilgili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çalışmaların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planlanması,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uygulanması,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izlenmesi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değerlendirilmesinden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sorumludur.</a:t>
            </a:r>
          </a:p>
          <a:p>
            <a:pPr lvl="0" algn="just">
              <a:spcBef>
                <a:spcPts val="625"/>
              </a:spcBef>
              <a:buSzPts val="1200"/>
              <a:tabLst>
                <a:tab pos="554990" algn="l"/>
              </a:tabLst>
            </a:pP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Okul/kurumun</a:t>
            </a:r>
            <a:r>
              <a:rPr lang="tr-TR" sz="20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yıllık</a:t>
            </a:r>
            <a:r>
              <a:rPr lang="tr-TR" sz="20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rehberlik</a:t>
            </a:r>
            <a:r>
              <a:rPr lang="tr-TR" sz="20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hizmetleri</a:t>
            </a:r>
            <a:r>
              <a:rPr lang="tr-TR" sz="20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çerçeve</a:t>
            </a:r>
            <a:r>
              <a:rPr lang="tr-TR" sz="20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planı</a:t>
            </a:r>
            <a:r>
              <a:rPr lang="tr-TR" sz="20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hazırlanmıştır.</a:t>
            </a:r>
          </a:p>
          <a:p>
            <a:pPr marL="554355" marR="464820" indent="220980" algn="just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Rehberlik</a:t>
            </a:r>
            <a:r>
              <a:rPr lang="tr-TR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Hizmetleri</a:t>
            </a:r>
            <a:r>
              <a:rPr lang="tr-TR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Çerçeve</a:t>
            </a:r>
            <a:r>
              <a:rPr lang="tr-TR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Planı,</a:t>
            </a:r>
            <a:r>
              <a:rPr lang="tr-TR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MEB</a:t>
            </a:r>
            <a:r>
              <a:rPr lang="tr-TR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tarafından</a:t>
            </a:r>
            <a:r>
              <a:rPr lang="tr-TR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yayımlanmış</a:t>
            </a:r>
            <a:r>
              <a:rPr lang="tr-TR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olan</a:t>
            </a:r>
            <a:r>
              <a:rPr lang="tr-TR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Okullarda</a:t>
            </a:r>
            <a:r>
              <a:rPr lang="tr-TR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Rehberlik</a:t>
            </a:r>
            <a:r>
              <a:rPr lang="tr-TR" sz="20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Psikolojik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Danışma</a:t>
            </a:r>
            <a:r>
              <a:rPr lang="tr-TR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Hizmetleri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Kılavuzuna</a:t>
            </a:r>
            <a:r>
              <a:rPr lang="tr-TR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uygun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olarak</a:t>
            </a:r>
            <a:r>
              <a:rPr lang="tr-TR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hazırlanmış</a:t>
            </a:r>
            <a:r>
              <a:rPr lang="tr-TR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olmalıdır.</a:t>
            </a:r>
          </a:p>
          <a:p>
            <a:pPr lvl="0" algn="just">
              <a:spcBef>
                <a:spcPts val="630"/>
              </a:spcBef>
              <a:buSzPts val="1200"/>
              <a:tabLst>
                <a:tab pos="55499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Okul/kurumda</a:t>
            </a:r>
            <a:r>
              <a:rPr lang="tr-TR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ilkyardım</a:t>
            </a:r>
            <a:r>
              <a:rPr lang="tr-TR" sz="2000" b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dolabı</a:t>
            </a:r>
            <a:r>
              <a:rPr lang="tr-TR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vardır.</a:t>
            </a:r>
          </a:p>
          <a:p>
            <a:pPr marL="554355" marR="466725" indent="220980" algn="just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Okul/kurumda,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TSE standartlarına uygun ve son kullanım tarihi geçmemiş malzemelerin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bulunduğu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ilkyardım dolabı olmalıdır.</a:t>
            </a:r>
          </a:p>
        </p:txBody>
      </p:sp>
    </p:spTree>
    <p:extLst>
      <p:ext uri="{BB962C8B-B14F-4D97-AF65-F5344CB8AC3E}">
        <p14:creationId xmlns:p14="http://schemas.microsoft.com/office/powerpoint/2010/main" val="261655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xmlns="" id="{F2122D79-B94B-7571-E053-B30CD19EADC0}"/>
              </a:ext>
            </a:extLst>
          </p:cNvPr>
          <p:cNvSpPr txBox="1"/>
          <p:nvPr/>
        </p:nvSpPr>
        <p:spPr>
          <a:xfrm>
            <a:off x="759501" y="1444325"/>
            <a:ext cx="10672997" cy="3661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10870" marR="465455" indent="-285750" algn="just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 sağlığı; öğrencilerin ve okul çalışanlarının sağlığının değerlendirilmesi, geliştirilmesi,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sağlıklı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yaşamının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sağlanması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sürdürülmesi,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öğrenciye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dolayısıyla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topluma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sağlık</a:t>
            </a:r>
            <a:r>
              <a:rPr lang="tr-TR" sz="24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eğitiminin</a:t>
            </a:r>
            <a:r>
              <a:rPr lang="tr-TR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verilmesi</a:t>
            </a:r>
            <a:r>
              <a:rPr lang="tr-TR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için</a:t>
            </a:r>
            <a:r>
              <a:rPr lang="tr-TR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yapılan</a:t>
            </a:r>
            <a:r>
              <a:rPr lang="tr-TR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çalışmaların</a:t>
            </a:r>
            <a:r>
              <a:rPr lang="tr-TR" sz="24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tümü</a:t>
            </a:r>
            <a:r>
              <a:rPr lang="tr-TR" sz="2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olarak</a:t>
            </a:r>
            <a:r>
              <a:rPr lang="tr-TR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tanımlanmaktadır.</a:t>
            </a:r>
            <a:r>
              <a:rPr lang="tr-TR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10870" marR="465455" indent="-285750" algn="just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Türkiye’de</a:t>
            </a:r>
            <a:r>
              <a:rPr lang="tr-TR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2015-2016</a:t>
            </a:r>
            <a:r>
              <a:rPr lang="tr-TR" sz="24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öğretim yılı verilerine göre okul öncesi, ilkokul, ortaokul ve lise kademelerinde 17.588.958 öğrenci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bulunmaktadır.</a:t>
            </a:r>
          </a:p>
          <a:p>
            <a:pPr marL="610870" marR="465455" indent="-285750" algn="just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Ülkemizde okul sağlığı çalışmaları, 1930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yılında çıkarılan 1593 sayılı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Umumi Hıfzıssıhha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Kanunu</a:t>
            </a:r>
            <a:r>
              <a:rPr lang="tr-TR" sz="24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</a:t>
            </a:r>
            <a:r>
              <a:rPr lang="tr-TR" sz="24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başlatılmıştır.</a:t>
            </a:r>
          </a:p>
        </p:txBody>
      </p:sp>
    </p:spTree>
    <p:extLst>
      <p:ext uri="{BB962C8B-B14F-4D97-AF65-F5344CB8AC3E}">
        <p14:creationId xmlns:p14="http://schemas.microsoft.com/office/powerpoint/2010/main" val="1680022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AB1104E8-09FD-AB27-EC68-8FED7DBB4C0C}"/>
              </a:ext>
            </a:extLst>
          </p:cNvPr>
          <p:cNvSpPr txBox="1"/>
          <p:nvPr/>
        </p:nvSpPr>
        <p:spPr>
          <a:xfrm>
            <a:off x="667634" y="1415261"/>
            <a:ext cx="11304728" cy="4167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Bef>
                <a:spcPts val="620"/>
              </a:spcBef>
              <a:buSzPts val="1200"/>
              <a:tabLst>
                <a:tab pos="554990" algn="l"/>
              </a:tabLst>
            </a:pP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5.Okul/kurum</a:t>
            </a:r>
            <a:r>
              <a:rPr lang="tr-TR" sz="20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TSM</a:t>
            </a:r>
            <a:r>
              <a:rPr lang="tr-TR" sz="20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</a:t>
            </a:r>
            <a:r>
              <a:rPr lang="tr-TR" sz="20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işbirliği</a:t>
            </a:r>
            <a:r>
              <a:rPr lang="tr-TR" sz="20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yaparak</a:t>
            </a:r>
            <a:r>
              <a:rPr lang="tr-TR" sz="2000" b="1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sağlık</a:t>
            </a:r>
            <a:r>
              <a:rPr lang="tr-TR" sz="2000" b="1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hizmetlerini</a:t>
            </a:r>
            <a:r>
              <a:rPr lang="tr-TR" sz="20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koordine</a:t>
            </a:r>
            <a:r>
              <a:rPr lang="tr-TR" sz="20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etmektedir.</a:t>
            </a:r>
          </a:p>
          <a:p>
            <a:pPr marL="554355" marR="466725" indent="220980" algn="just">
              <a:lnSpc>
                <a:spcPct val="115000"/>
              </a:lnSpc>
              <a:spcBef>
                <a:spcPts val="790"/>
              </a:spcBef>
              <a:spcAft>
                <a:spcPts val="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 yönetimi, okul sağlığı kapsamında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yapılacak çalışmaların planlama, uygulama ve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koordinasyonu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için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bölgedeki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TSM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işbirliği yapmalıdır.</a:t>
            </a:r>
          </a:p>
          <a:p>
            <a:pPr marR="465455" lvl="0" algn="just">
              <a:lnSpc>
                <a:spcPct val="115000"/>
              </a:lnSpc>
              <a:spcBef>
                <a:spcPts val="625"/>
              </a:spcBef>
              <a:buSzPts val="1200"/>
              <a:tabLst>
                <a:tab pos="55499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6.Okul/kurumdaki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tüm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öğrencilerin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aile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hekimleri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tarafından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yapılan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yıllık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periyodik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muayenelerinin</a:t>
            </a:r>
            <a:r>
              <a:rPr lang="tr-TR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takibi</a:t>
            </a:r>
            <a:r>
              <a:rPr lang="tr-TR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yapılmakta</a:t>
            </a:r>
            <a:r>
              <a:rPr lang="tr-TR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tr-TR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bilgi</a:t>
            </a:r>
            <a:r>
              <a:rPr lang="tr-TR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TSM</a:t>
            </a:r>
            <a:r>
              <a:rPr lang="tr-TR" sz="20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</a:t>
            </a:r>
            <a:r>
              <a:rPr lang="tr-TR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paylaşılmaktadır.</a:t>
            </a:r>
          </a:p>
          <a:p>
            <a:pPr marL="554355" marR="462915" indent="220980" algn="just">
              <a:lnSpc>
                <a:spcPct val="115000"/>
              </a:lnSpc>
              <a:spcBef>
                <a:spcPts val="580"/>
              </a:spcBef>
              <a:spcAft>
                <a:spcPts val="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Tüm öğrencilerin, aile hekimleri tarafından yapılan periyodik muayeneleri sonrasında okula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gönderilen formlar (Form-1) düzenli olarak okul yönetimi tarafından kayıt altına alınmalı ve bu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ıtlar</a:t>
            </a:r>
            <a:r>
              <a:rPr lang="tr-TR" sz="2000" spc="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tr-TR" sz="2000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2.c</a:t>
            </a:r>
            <a:r>
              <a:rPr lang="tr-TR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ıt/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odik</a:t>
            </a:r>
            <a:r>
              <a:rPr lang="tr-TR" sz="20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</a:t>
            </a:r>
            <a:r>
              <a:rPr lang="tr-TR" sz="20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z="2000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pıl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20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z="2000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ısı</a:t>
            </a:r>
            <a:r>
              <a:rPr lang="tr-TR" sz="2000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Yü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zd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tr-TR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(Ek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bölümü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için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sayısal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olarak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kullanılmalıdır.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Elde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edilen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sayısal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bilgiler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değerlendirmeleri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sırasında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gerekli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durumlarda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Sağlığı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Değerlendirme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Ekibi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paylaşılmalıdır.</a:t>
            </a:r>
          </a:p>
        </p:txBody>
      </p:sp>
    </p:spTree>
    <p:extLst>
      <p:ext uri="{BB962C8B-B14F-4D97-AF65-F5344CB8AC3E}">
        <p14:creationId xmlns:p14="http://schemas.microsoft.com/office/powerpoint/2010/main" val="15472489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13B7AA5A-5966-ED86-44A6-81BB840703CF}"/>
              </a:ext>
            </a:extLst>
          </p:cNvPr>
          <p:cNvSpPr txBox="1"/>
          <p:nvPr/>
        </p:nvSpPr>
        <p:spPr>
          <a:xfrm>
            <a:off x="559632" y="635707"/>
            <a:ext cx="11062525" cy="6031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64185" lvl="0" algn="just">
              <a:lnSpc>
                <a:spcPct val="115000"/>
              </a:lnSpc>
              <a:spcBef>
                <a:spcPts val="395"/>
              </a:spcBef>
              <a:spcAft>
                <a:spcPts val="0"/>
              </a:spcAft>
              <a:buSzPts val="1200"/>
              <a:tabLst>
                <a:tab pos="554990" algn="l"/>
              </a:tabLst>
            </a:pP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7.Tarama, aşılama ve koruyucu ağız diş sağlığı çalışmaları öncesinde, bilgi notları ailelere</a:t>
            </a:r>
            <a:r>
              <a:rPr lang="tr-TR" sz="1800" b="1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ulaştırılmakta</a:t>
            </a:r>
            <a:r>
              <a:rPr lang="tr-TR" sz="18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b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uygulama</a:t>
            </a:r>
            <a:r>
              <a:rPr lang="tr-TR" sz="18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öncesinde</a:t>
            </a:r>
            <a:r>
              <a:rPr lang="tr-TR" sz="18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TSM</a:t>
            </a:r>
            <a:r>
              <a:rPr lang="tr-TR" sz="18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personeline</a:t>
            </a:r>
            <a:r>
              <a:rPr lang="tr-TR" sz="18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bildirilmektedir.</a:t>
            </a:r>
          </a:p>
          <a:p>
            <a:pPr marL="554355" marR="464185" indent="220980" algn="just">
              <a:lnSpc>
                <a:spcPct val="115000"/>
              </a:lnSpc>
              <a:spcBef>
                <a:spcPts val="570"/>
              </a:spcBef>
              <a:spcAft>
                <a:spcPts val="0"/>
              </a:spcAft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Okul/kurumda tarama, koruyucu ağız diş sağlığı çalışmaları yapılmadan önce, yapılacak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çalışma ile ilgili aile bilgilendirme formları, broşürleri ve onam formları ailelere ulaştırılmalıdır.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Ailelerden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toplanan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formlar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uygulamaya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başlanmadan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önce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TSM’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gelen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sağlık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personeline bildirilmelidir. Okul/kurumda uygulanacak aşılardan önce ailelere “Veli bilgi notu”</a:t>
            </a:r>
            <a:r>
              <a:rPr lang="tr-TR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gönderilerek, aileden aşıya mani bir durumun olması, aşının daha önce uygulanması gibi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durumlar ile velinin çocuğuna aşı uygulamasını istememesi durumunun yazılı beyanı istenir.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Ailelerden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toplanan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notlar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uygulamaya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başlanmadan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önce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TSM’den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gelen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sağlık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personeline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bildirilmelidir.</a:t>
            </a:r>
          </a:p>
          <a:p>
            <a:pPr marR="464820" lvl="0" algn="just">
              <a:lnSpc>
                <a:spcPct val="115000"/>
              </a:lnSpc>
              <a:spcBef>
                <a:spcPts val="625"/>
              </a:spcBef>
              <a:buSzPts val="1200"/>
              <a:tabLst>
                <a:tab pos="554990" algn="l"/>
              </a:tabLst>
            </a:pP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8.Öğrencilerin okul/kurumda yapılan sağlık muayene ve taramaları sonucunda elde edilen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sağlık verileri (boy uzunluğu/vücut ağırlığı ölçümleri, tarama sonuçları, aşılama bilgileri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vb.)</a:t>
            </a:r>
            <a:r>
              <a:rPr lang="tr-TR" sz="1800" b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e-okul</a:t>
            </a:r>
            <a:r>
              <a:rPr lang="tr-TR" sz="18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sistemine</a:t>
            </a:r>
            <a:r>
              <a:rPr lang="tr-TR" sz="1800" b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girilmekte,</a:t>
            </a:r>
            <a:r>
              <a:rPr lang="tr-TR" sz="18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takip</a:t>
            </a:r>
            <a:r>
              <a:rPr lang="tr-TR" sz="18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edilmekte</a:t>
            </a:r>
            <a:r>
              <a:rPr lang="tr-TR" sz="1800" b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b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velilerle</a:t>
            </a:r>
            <a:r>
              <a:rPr lang="tr-TR" sz="18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paylaşılmaktadır.</a:t>
            </a:r>
          </a:p>
          <a:p>
            <a:pPr marL="554355" marR="462915" indent="220980" algn="just">
              <a:lnSpc>
                <a:spcPct val="115000"/>
              </a:lnSpc>
              <a:spcBef>
                <a:spcPts val="585"/>
              </a:spcBef>
              <a:spcAft>
                <a:spcPts val="0"/>
              </a:spcAft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Öğrencilerin okul/kurumda yapılan boy uzunluğu/vücut ağırlığı ölçümleri,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tarama sonuçları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 aşılama bilgileri gibi sağlık verileri/sonuçları e-okul sistemine düzenli girilmeli, izlenmeli,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öğrencinin kendisi ve velilerle paylaşılmalıdır. Herhangi bir sebeple öğrenciye aşı, tarama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vb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uygulanamaması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durumunda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(velinin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reddetmesi,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uygulama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gününde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öğrencinin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okulda</a:t>
            </a:r>
            <a:r>
              <a:rPr lang="tr-TR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olmaması, öğrencide aşı/tarama uygulamasına mani başka bir durum varlığı gibi) velilerin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bilgilendirilmesi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aile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hekimliği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birimine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başvurarak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aşı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uygulanmasının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sağlanması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aşılanmamış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çocuk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kalmaması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açısından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önem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taşımaktadır.</a:t>
            </a:r>
          </a:p>
        </p:txBody>
      </p:sp>
    </p:spTree>
    <p:extLst>
      <p:ext uri="{BB962C8B-B14F-4D97-AF65-F5344CB8AC3E}">
        <p14:creationId xmlns:p14="http://schemas.microsoft.com/office/powerpoint/2010/main" val="1492867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51853DF4-051B-EF04-A9B4-EF1D9899A826}"/>
              </a:ext>
            </a:extLst>
          </p:cNvPr>
          <p:cNvSpPr txBox="1"/>
          <p:nvPr/>
        </p:nvSpPr>
        <p:spPr>
          <a:xfrm>
            <a:off x="488606" y="1557402"/>
            <a:ext cx="11214787" cy="41881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66090" lvl="0" algn="just">
              <a:lnSpc>
                <a:spcPct val="115000"/>
              </a:lnSpc>
              <a:spcBef>
                <a:spcPts val="625"/>
              </a:spcBef>
              <a:buSzPts val="1200"/>
              <a:tabLst>
                <a:tab pos="55499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9.Okul/kurum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çalışanları,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periyodik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muayenenin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yapılması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için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kayıtlı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oldukları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aile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hekimlerine</a:t>
            </a:r>
            <a:r>
              <a:rPr lang="tr-TR" sz="2000" b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başvurmaları</a:t>
            </a:r>
            <a:r>
              <a:rPr lang="tr-TR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yönünde</a:t>
            </a:r>
            <a:r>
              <a:rPr lang="tr-TR" sz="20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teşvik</a:t>
            </a:r>
            <a:r>
              <a:rPr lang="tr-TR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edilmektedir.</a:t>
            </a:r>
          </a:p>
          <a:p>
            <a:pPr marL="554355" marR="466090" indent="220980" algn="just">
              <a:lnSpc>
                <a:spcPct val="115000"/>
              </a:lnSpc>
              <a:spcBef>
                <a:spcPts val="575"/>
              </a:spcBef>
              <a:spcAft>
                <a:spcPts val="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 çalışanlarının sağlığı, sağlıklı bir okul ortamının oluşturulması için gereklidir.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nedenle okul çalışanlarının da belirli aralıklarla sağlık kontrolünden geçmeleri hem öğrencilere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rol</a:t>
            </a:r>
            <a:r>
              <a:rPr lang="tr-TR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olunması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hem</a:t>
            </a:r>
            <a:r>
              <a:rPr lang="tr-TR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sağlığın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korunması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geliştirilmesi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açısından önemlidir.</a:t>
            </a:r>
          </a:p>
          <a:p>
            <a:pPr marR="464185" lvl="0" algn="just">
              <a:lnSpc>
                <a:spcPct val="115000"/>
              </a:lnSpc>
              <a:spcBef>
                <a:spcPts val="625"/>
              </a:spcBef>
              <a:buSzPts val="1200"/>
              <a:tabLst>
                <a:tab pos="55499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10.Risk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grubundaki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öğrencilerin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(özel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politika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gerektiren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öğrenciler)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velileri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</a:t>
            </a:r>
            <a:r>
              <a:rPr lang="tr-TR" sz="2000" b="1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görüşmeler/bilgilendirme</a:t>
            </a:r>
            <a:r>
              <a:rPr lang="tr-TR" sz="2000" b="1" spc="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faaliyetleri</a:t>
            </a:r>
            <a:r>
              <a:rPr lang="tr-TR" sz="2000" b="1" spc="1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yapılarak</a:t>
            </a:r>
            <a:r>
              <a:rPr lang="tr-TR" sz="2000" b="1" spc="1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sağlık</a:t>
            </a:r>
            <a:r>
              <a:rPr lang="tr-TR" sz="2000" b="1" spc="1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kuruluşlarına</a:t>
            </a:r>
            <a:r>
              <a:rPr lang="tr-TR" sz="2000" b="1" spc="1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yönlendirilmektedir.</a:t>
            </a:r>
          </a:p>
          <a:p>
            <a:pPr marL="554355" marR="466090" indent="220980" algn="just">
              <a:lnSpc>
                <a:spcPct val="115000"/>
              </a:lnSpc>
              <a:spcBef>
                <a:spcPts val="570"/>
              </a:spcBef>
              <a:spcAft>
                <a:spcPts val="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Görme-işitme</a:t>
            </a:r>
            <a:r>
              <a:rPr lang="tr-TR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sorunu,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kronik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hastalıklar,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engellilik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psiko-sosyal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problemler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gibi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öğrenme</a:t>
            </a:r>
            <a:r>
              <a:rPr lang="tr-TR" sz="20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güçlüğü,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başarısızlığı</a:t>
            </a:r>
            <a:r>
              <a:rPr lang="tr-TR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uyum</a:t>
            </a:r>
            <a:r>
              <a:rPr lang="tr-TR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sorunları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yaratabilecek durumu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olan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öğrencilerin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velileri</a:t>
            </a:r>
            <a:r>
              <a:rPr lang="tr-TR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</a:t>
            </a:r>
            <a:r>
              <a:rPr lang="tr-TR" sz="20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görüşmeler yapılmalı ve okul ortamında gerekli önlemler alınmalıdır. Bu çocukların takibi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sağlık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kurum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kuruluşları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işbirliği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içerisinde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yapılmalıdır.</a:t>
            </a:r>
          </a:p>
        </p:txBody>
      </p:sp>
    </p:spTree>
    <p:extLst>
      <p:ext uri="{BB962C8B-B14F-4D97-AF65-F5344CB8AC3E}">
        <p14:creationId xmlns:p14="http://schemas.microsoft.com/office/powerpoint/2010/main" val="1203544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0D986FA5-7DAC-55C9-8FA1-8C09D583BEA2}"/>
              </a:ext>
            </a:extLst>
          </p:cNvPr>
          <p:cNvSpPr txBox="1"/>
          <p:nvPr/>
        </p:nvSpPr>
        <p:spPr>
          <a:xfrm>
            <a:off x="796977" y="1260603"/>
            <a:ext cx="10598046" cy="4476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Bef>
                <a:spcPts val="625"/>
              </a:spcBef>
              <a:buSzPts val="1200"/>
              <a:tabLst>
                <a:tab pos="554990" algn="l"/>
              </a:tabLst>
            </a:pP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11.Okul</a:t>
            </a:r>
            <a:r>
              <a:rPr lang="tr-TR" sz="2400" b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bünyesinde</a:t>
            </a:r>
            <a:r>
              <a:rPr lang="tr-TR" sz="24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rehber</a:t>
            </a:r>
            <a:r>
              <a:rPr lang="tr-TR" sz="24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öğretmen</a:t>
            </a:r>
            <a:r>
              <a:rPr lang="tr-TR" sz="24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4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rehberlik</a:t>
            </a:r>
            <a:r>
              <a:rPr lang="tr-TR" sz="24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servisi</a:t>
            </a:r>
            <a:r>
              <a:rPr lang="tr-TR" sz="24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vardır.</a:t>
            </a:r>
          </a:p>
          <a:p>
            <a:pPr marL="554355" marR="464820" indent="220980" algn="just">
              <a:lnSpc>
                <a:spcPct val="115000"/>
              </a:lnSpc>
              <a:spcBef>
                <a:spcPts val="785"/>
              </a:spcBef>
              <a:spcAft>
                <a:spcPts val="0"/>
              </a:spcAft>
            </a:pP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Yürürlükte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olan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Millî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Bakanlığı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Rehberlik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Psikolojik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Danışma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Hizmetleri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Yönetmeliği’ne göre okul yönetimi tarafından rehberlik ve psikolojik danışma hizmetlerini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yürütmek üzere, rehberlik ve psikolojik danışma servisi kurulmuş olmalıdır. Okul içerisinde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hizmetin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özellikleri açısından uygun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fizikî ortam ve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gerekli donanım sağlanır.</a:t>
            </a:r>
          </a:p>
          <a:p>
            <a:pPr lvl="0" algn="just">
              <a:spcBef>
                <a:spcPts val="625"/>
              </a:spcBef>
              <a:buSzPts val="1200"/>
              <a:tabLst>
                <a:tab pos="554990" algn="l"/>
              </a:tabLst>
            </a:pPr>
            <a:r>
              <a:rPr lang="tr-TR" sz="24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12.Rehberlik</a:t>
            </a:r>
            <a:r>
              <a:rPr lang="tr-TR" sz="24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hizmetleri</a:t>
            </a:r>
            <a:r>
              <a:rPr lang="tr-TR" sz="24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kayıtları</a:t>
            </a:r>
            <a:r>
              <a:rPr lang="tr-TR" sz="24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uygun</a:t>
            </a:r>
            <a:r>
              <a:rPr lang="tr-TR" sz="2400" b="1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spc="-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ekilde</a:t>
            </a:r>
            <a:r>
              <a:rPr lang="tr-TR" sz="24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tutulmakta</a:t>
            </a:r>
            <a:r>
              <a:rPr lang="tr-TR" sz="24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4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saklanmaktadır.</a:t>
            </a:r>
          </a:p>
          <a:p>
            <a:pPr marL="554355" marR="464185" indent="220980" algn="just">
              <a:lnSpc>
                <a:spcPct val="115000"/>
              </a:lnSpc>
              <a:spcBef>
                <a:spcPts val="790"/>
              </a:spcBef>
              <a:spcAft>
                <a:spcPts val="0"/>
              </a:spcAft>
            </a:pP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Rehberlik hizmetleri kapsamında yapılan iş ve işlemler düzenli olarak kayıt altına alınmalı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kişisel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bilgilerin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gizliliği</a:t>
            </a:r>
            <a:r>
              <a:rPr lang="tr-TR" sz="24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göz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önünde</a:t>
            </a:r>
            <a:r>
              <a:rPr lang="tr-TR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bulundurulmalıdır.</a:t>
            </a:r>
          </a:p>
        </p:txBody>
      </p:sp>
    </p:spTree>
    <p:extLst>
      <p:ext uri="{BB962C8B-B14F-4D97-AF65-F5344CB8AC3E}">
        <p14:creationId xmlns:p14="http://schemas.microsoft.com/office/powerpoint/2010/main" val="2650423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419199B8-8EF2-62C8-117E-5CAF568D3163}"/>
              </a:ext>
            </a:extLst>
          </p:cNvPr>
          <p:cNvSpPr txBox="1"/>
          <p:nvPr/>
        </p:nvSpPr>
        <p:spPr>
          <a:xfrm>
            <a:off x="1220644" y="1660519"/>
            <a:ext cx="10388184" cy="3459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67995" lvl="0" algn="just">
              <a:lnSpc>
                <a:spcPct val="115000"/>
              </a:lnSpc>
              <a:spcBef>
                <a:spcPts val="395"/>
              </a:spcBef>
              <a:spcAft>
                <a:spcPts val="0"/>
              </a:spcAft>
              <a:buSzPts val="1200"/>
              <a:tabLst>
                <a:tab pos="55499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13.Tütün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ve/veya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diğer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bağımlılık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yapıcı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madde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kullanımı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olan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veya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olduğu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düşünülen</a:t>
            </a:r>
            <a:r>
              <a:rPr lang="tr-TR" sz="2000" b="1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öğrencilerin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rehber</a:t>
            </a:r>
            <a:r>
              <a:rPr lang="tr-TR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öğretmenle</a:t>
            </a:r>
            <a:r>
              <a:rPr lang="tr-TR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görüşmesi</a:t>
            </a:r>
            <a:r>
              <a:rPr lang="tr-TR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sağlanmaktadır.</a:t>
            </a:r>
          </a:p>
          <a:p>
            <a:pPr marL="554355" marR="466725" indent="220980" algn="just">
              <a:lnSpc>
                <a:spcPct val="115000"/>
              </a:lnSpc>
              <a:spcBef>
                <a:spcPts val="570"/>
              </a:spcBef>
              <a:spcAft>
                <a:spcPts val="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Tütün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ve/veya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diğer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bağımlılık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yapıcı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madde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kullanımı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veya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olduğu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düşünülen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öğrenciler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olarak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okulunun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rehber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öğretmeni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yoksa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ulaşılabilecek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yakın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rehber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öğretmenle görüştürülmelidir. Rehber öğretmenin aldığı eğitim doğrultusunda süreci yönetmesi</a:t>
            </a:r>
            <a:r>
              <a:rPr lang="tr-TR" sz="20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sağlanmalıdır.</a:t>
            </a:r>
            <a:r>
              <a:rPr lang="tr-TR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Sağlık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kurum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kuruluşları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işbirliği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yapılmalıdır.</a:t>
            </a:r>
          </a:p>
          <a:p>
            <a:pPr lvl="0" algn="just">
              <a:spcBef>
                <a:spcPts val="625"/>
              </a:spcBef>
              <a:buSzPts val="1200"/>
              <a:tabLst>
                <a:tab pos="554990" algn="l"/>
              </a:tabLst>
            </a:pP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14.Öğrencilerin</a:t>
            </a:r>
            <a:r>
              <a:rPr lang="tr-TR" sz="20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sağlık</a:t>
            </a:r>
            <a:r>
              <a:rPr lang="tr-TR" sz="20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kayıtları</a:t>
            </a:r>
            <a:r>
              <a:rPr lang="tr-TR" sz="20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uygun</a:t>
            </a:r>
            <a:r>
              <a:rPr lang="tr-TR" sz="20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ekilde</a:t>
            </a:r>
            <a:r>
              <a:rPr lang="tr-TR" sz="20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saklanmaktadır.</a:t>
            </a:r>
          </a:p>
          <a:p>
            <a:pPr marL="554355" marR="466090" indent="220980" algn="just">
              <a:lnSpc>
                <a:spcPct val="115000"/>
              </a:lnSpc>
              <a:spcBef>
                <a:spcPts val="795"/>
              </a:spcBef>
              <a:spcAft>
                <a:spcPts val="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Okul/kurumda, öğrencilerin sağlık kayıtlarının tutulduğu, kişisel bilgilerin gizliliğini garanti</a:t>
            </a:r>
            <a:r>
              <a:rPr lang="tr-TR" sz="20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altına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alan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uygun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 olanak (öğrenci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sağlık dosyası, e-okul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gibi) sağlanmalıdır.</a:t>
            </a:r>
          </a:p>
        </p:txBody>
      </p:sp>
    </p:spTree>
    <p:extLst>
      <p:ext uri="{BB962C8B-B14F-4D97-AF65-F5344CB8AC3E}">
        <p14:creationId xmlns:p14="http://schemas.microsoft.com/office/powerpoint/2010/main" val="26288133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76FF3DC3-ECFC-016F-D107-921465BBB245}"/>
              </a:ext>
            </a:extLst>
          </p:cNvPr>
          <p:cNvSpPr txBox="1"/>
          <p:nvPr/>
        </p:nvSpPr>
        <p:spPr>
          <a:xfrm>
            <a:off x="634582" y="1854659"/>
            <a:ext cx="11482466" cy="3813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63550" lvl="0" algn="just">
              <a:lnSpc>
                <a:spcPct val="115000"/>
              </a:lnSpc>
              <a:spcBef>
                <a:spcPts val="615"/>
              </a:spcBef>
              <a:spcAft>
                <a:spcPts val="0"/>
              </a:spcAft>
              <a:buSzPts val="1200"/>
              <a:tabLst>
                <a:tab pos="55499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15.Okul/kurumda ve pansiyonlarda sağlıklı yaşam kültürü oluşturmaya ve olumlu sağlık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davranışı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geliştirmeye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yönelik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görsel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materyaller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çalışanlarının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görebileceği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yerde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asılıdır.</a:t>
            </a:r>
          </a:p>
          <a:p>
            <a:pPr marL="554355" marR="465455" indent="220980" algn="just">
              <a:lnSpc>
                <a:spcPct val="115000"/>
              </a:lnSpc>
              <a:spcBef>
                <a:spcPts val="585"/>
              </a:spcBef>
              <a:spcAft>
                <a:spcPts val="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Öğrenci, okul çalışanı ve velilere yönelik sağlıklı yaşam kültürü oluşturmaya ve olumlu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sağlık davranışı geliştirmeye yönelik; sağlıklı beslenme, spor etkinlikleri, periyodik muayene,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kişisel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hijyen,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yıkama,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ağız-diş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sağlığı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gibi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konularda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doğru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mesajlar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içeren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poster,</a:t>
            </a:r>
            <a:r>
              <a:rPr lang="tr-TR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afiş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gibi</a:t>
            </a:r>
            <a:r>
              <a:rPr lang="tr-TR" sz="20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materyaller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 içinde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uygun</a:t>
            </a:r>
            <a:r>
              <a:rPr lang="tr-TR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yerlere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asılmalıdır.</a:t>
            </a:r>
          </a:p>
          <a:p>
            <a:pPr lvl="0" algn="just">
              <a:spcBef>
                <a:spcPts val="625"/>
              </a:spcBef>
              <a:buSzPts val="1200"/>
              <a:tabLst>
                <a:tab pos="55499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16.Sağlıkla</a:t>
            </a:r>
            <a:r>
              <a:rPr lang="tr-TR" sz="20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ilgili</a:t>
            </a:r>
            <a:r>
              <a:rPr lang="tr-TR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</a:t>
            </a:r>
            <a:r>
              <a:rPr lang="tr-TR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kulüp</a:t>
            </a:r>
            <a:r>
              <a:rPr lang="tr-TR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faaliyetleri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yapılmaktadır.</a:t>
            </a:r>
          </a:p>
          <a:p>
            <a:pPr marL="554355" marR="464185" indent="220980" algn="just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Sağlıkla ilgili öğrenci kulüpleri kurulmuş olmalı ve bu kulüpler sağlıkla ilgili etkinlikler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(belirli gün ve haftaların kutlanması, bilgi yarışması, piknik, gezi, yürüyüş, konser, kermes,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tiyatro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oyunu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gibi)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düzenlemeleri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konusunda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yönetimi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çalışanları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tarafından</a:t>
            </a:r>
            <a:r>
              <a:rPr lang="tr-TR" sz="20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desteklenmelidirler.</a:t>
            </a:r>
          </a:p>
        </p:txBody>
      </p:sp>
    </p:spTree>
    <p:extLst>
      <p:ext uri="{BB962C8B-B14F-4D97-AF65-F5344CB8AC3E}">
        <p14:creationId xmlns:p14="http://schemas.microsoft.com/office/powerpoint/2010/main" val="16552777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098D3DA4-D733-C2C1-FB34-6596BF92BC04}"/>
              </a:ext>
            </a:extLst>
          </p:cNvPr>
          <p:cNvSpPr txBox="1"/>
          <p:nvPr/>
        </p:nvSpPr>
        <p:spPr>
          <a:xfrm>
            <a:off x="-158449" y="912392"/>
            <a:ext cx="60935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54355" algn="just">
              <a:spcBef>
                <a:spcPts val="620"/>
              </a:spcBef>
            </a:pPr>
            <a:r>
              <a:rPr lang="tr-TR" sz="24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3b.</a:t>
            </a:r>
            <a:r>
              <a:rPr lang="tr-TR" sz="2400" b="1" kern="0" spc="-2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Sağlıklı</a:t>
            </a:r>
            <a:r>
              <a:rPr lang="tr-TR" sz="2400" b="1" kern="0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400" b="1" kern="0" spc="-1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Güvenli</a:t>
            </a:r>
            <a:r>
              <a:rPr lang="tr-TR" sz="2400" b="1" kern="0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2400" b="1" kern="0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Çevresi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8DAE3C41-6377-9CA3-9372-14EFFE7AFF33}"/>
              </a:ext>
            </a:extLst>
          </p:cNvPr>
          <p:cNvSpPr txBox="1"/>
          <p:nvPr/>
        </p:nvSpPr>
        <p:spPr>
          <a:xfrm>
            <a:off x="402590" y="1765453"/>
            <a:ext cx="11449633" cy="3467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69265" lvl="0" algn="just">
              <a:lnSpc>
                <a:spcPct val="115000"/>
              </a:lnSpc>
              <a:spcBef>
                <a:spcPts val="845"/>
              </a:spcBef>
              <a:spcAft>
                <a:spcPts val="0"/>
              </a:spcAft>
              <a:buSzPts val="1200"/>
              <a:tabLst>
                <a:tab pos="554990" algn="l"/>
              </a:tabLst>
            </a:pP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1.Okul Sağlığı Planında sağlıklı ve güvenli okul çevresi hizmetlerini içeren amaç ve hedefler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belirlenmiştir.</a:t>
            </a:r>
          </a:p>
          <a:p>
            <a:pPr marL="554355" marR="463550" indent="220980" algn="just">
              <a:lnSpc>
                <a:spcPct val="115000"/>
              </a:lnSpc>
              <a:spcBef>
                <a:spcPts val="580"/>
              </a:spcBef>
              <a:spcAft>
                <a:spcPts val="0"/>
              </a:spcAft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 Sağlığı Planında; öğrencilerin ve okul çalışanlarının ihtiyaçlarına yönelik sağlıklı ve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güvenli okul çevresi hizmetleri kapsamında yapılacak çalışmaları içeren amaç ve hedeflere yer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verilmelidir.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Bunlar,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hem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sağlığını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geliştirmeyi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hem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öğrenciler,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aileler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çalışanlarının sağlık düzeyini yükseltmeyi amaçlamalıdır. Hedeflerin belirlenmesinin ardından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hedefin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uygulaması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için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etkinlik/etkinlikler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belirlenmelidir.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Etkinlikler,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hedef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doğrultusunda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yapılacağını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göstermelidir.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Etkinliklerin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zaman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çizelgeleri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oluşturularak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eğitim-öğretim döneminde yerini alması sağlanmalıdır. Zaman çizelgesi etkinliğin uygulanacağı</a:t>
            </a:r>
            <a:r>
              <a:rPr lang="tr-TR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tarihi veya tarih aralığını gösterir. Plan oluşturulurken Okul Sağlığı Planı örneğinden </a:t>
            </a:r>
            <a:r>
              <a:rPr lang="tr-TR" sz="1800" dirty="0">
                <a:effectLst/>
                <a:latin typeface="Arial MT"/>
                <a:ea typeface="Times New Roman" panose="02020603050405020304" pitchFamily="18" charset="0"/>
              </a:rPr>
              <a:t>(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 2b)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yararlanılabilir.</a:t>
            </a:r>
          </a:p>
          <a:p>
            <a:pPr lvl="0" algn="just">
              <a:spcBef>
                <a:spcPts val="620"/>
              </a:spcBef>
              <a:buSzPts val="1200"/>
              <a:tabLst>
                <a:tab pos="554990" algn="l"/>
              </a:tabLst>
            </a:pP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2.Bahçenin</a:t>
            </a:r>
            <a:r>
              <a:rPr lang="tr-TR" sz="18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etrafı</a:t>
            </a:r>
            <a:r>
              <a:rPr lang="tr-TR" sz="18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çevrilidir.</a:t>
            </a:r>
          </a:p>
          <a:p>
            <a:pPr marL="554355" marR="469265" indent="220980" algn="just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 bahçesinin etrafı duvar ve demir parmaklık gibi farklı malzeme kullanılarak çevrilmiş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olmalıdır.</a:t>
            </a:r>
          </a:p>
        </p:txBody>
      </p:sp>
    </p:spTree>
    <p:extLst>
      <p:ext uri="{BB962C8B-B14F-4D97-AF65-F5344CB8AC3E}">
        <p14:creationId xmlns:p14="http://schemas.microsoft.com/office/powerpoint/2010/main" val="41253261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28FC711C-F945-BF34-6549-C6C44C8FC9A7}"/>
              </a:ext>
            </a:extLst>
          </p:cNvPr>
          <p:cNvSpPr txBox="1"/>
          <p:nvPr/>
        </p:nvSpPr>
        <p:spPr>
          <a:xfrm>
            <a:off x="1068048" y="1528479"/>
            <a:ext cx="10444397" cy="3801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Bef>
                <a:spcPts val="605"/>
              </a:spcBef>
              <a:buSzPts val="1200"/>
              <a:tabLst>
                <a:tab pos="55499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3.Okul/kurum</a:t>
            </a:r>
            <a:r>
              <a:rPr lang="tr-TR" sz="20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içinde</a:t>
            </a:r>
            <a:r>
              <a:rPr lang="tr-TR" sz="2000" b="1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b="1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dışında</a:t>
            </a:r>
            <a:r>
              <a:rPr lang="tr-TR" sz="2000" b="1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çöp</a:t>
            </a:r>
            <a:r>
              <a:rPr lang="tr-TR" sz="20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kovaları</a:t>
            </a:r>
            <a:r>
              <a:rPr lang="tr-TR" sz="2000" b="1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b="1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çöplerin</a:t>
            </a:r>
            <a:r>
              <a:rPr lang="tr-TR" sz="2000" b="1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toplandığı</a:t>
            </a:r>
            <a:r>
              <a:rPr lang="tr-TR" sz="2000" b="1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</a:t>
            </a:r>
            <a:r>
              <a:rPr lang="tr-TR" sz="20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vardır.</a:t>
            </a:r>
          </a:p>
          <a:p>
            <a:pPr marL="554355" marR="464820" indent="22098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Tüm sınıflarda, her katta ve bahçede en az birer tane</a:t>
            </a:r>
            <a:r>
              <a:rPr lang="tr-TR" sz="2000" spc="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çöp</a:t>
            </a:r>
            <a:r>
              <a:rPr lang="tr-TR" sz="2000" spc="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kovası bulunmalıdır. Çöpler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günlük toplanmalıdır. Bahçede çöplerin toplandığı sistem olmalı ve bu sistem öğrencilerin oyun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alanlarından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uzakta olmalıdır.</a:t>
            </a:r>
          </a:p>
          <a:p>
            <a:pPr lvl="0" algn="just">
              <a:spcBef>
                <a:spcPts val="630"/>
              </a:spcBef>
              <a:buSzPts val="1200"/>
              <a:tabLst>
                <a:tab pos="55499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4.Okul/kurumun</a:t>
            </a:r>
            <a:r>
              <a:rPr lang="tr-TR" sz="20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içi-dışı</a:t>
            </a:r>
            <a:r>
              <a:rPr lang="tr-TR" sz="20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bahçesi</a:t>
            </a:r>
            <a:r>
              <a:rPr lang="tr-TR" sz="20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düzenli</a:t>
            </a:r>
            <a:r>
              <a:rPr lang="tr-TR" sz="20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olarak</a:t>
            </a:r>
            <a:r>
              <a:rPr lang="tr-TR" sz="20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temizlenmekte</a:t>
            </a:r>
            <a:r>
              <a:rPr lang="tr-TR" sz="20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kaydı</a:t>
            </a:r>
            <a:r>
              <a:rPr lang="tr-TR" sz="2000" b="1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tutulmaktadır.</a:t>
            </a:r>
          </a:p>
          <a:p>
            <a:pPr marL="554355" marR="464185" indent="220980" algn="just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Sınıflar,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koridorlar,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bahçe,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kütüphane,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laboratuvarlar,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atölyeler,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yemekhane,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kantin,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yatakhane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spor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salonu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gibi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ortak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kullanım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alanları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düzenli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olarak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temizlenmeli,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havalandırılmalı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temizlik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izleme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çizelgesi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tutulmalıdır.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Değerlendirme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sırasında,</a:t>
            </a:r>
            <a:r>
              <a:rPr lang="tr-TR" sz="2000" spc="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Sağlığı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Değerlendirme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Ekibi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tarafından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temizlik izleme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çizelgesi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kontrol edilmelidir.</a:t>
            </a:r>
          </a:p>
          <a:p>
            <a:pPr lvl="0" algn="just">
              <a:spcBef>
                <a:spcPts val="605"/>
              </a:spcBef>
              <a:buSzPts val="1200"/>
              <a:tabLst>
                <a:tab pos="554990" algn="l"/>
              </a:tabLst>
            </a:pPr>
            <a:endParaRPr lang="tr-TR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268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348CA08C-8D45-3BC0-F26D-6CBE4A8B2322}"/>
              </a:ext>
            </a:extLst>
          </p:cNvPr>
          <p:cNvSpPr txBox="1"/>
          <p:nvPr/>
        </p:nvSpPr>
        <p:spPr>
          <a:xfrm>
            <a:off x="740648" y="1660519"/>
            <a:ext cx="11079876" cy="31057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Bef>
                <a:spcPts val="625"/>
              </a:spcBef>
              <a:buSzPts val="1200"/>
              <a:tabLst>
                <a:tab pos="55499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5.Okul/kurumda</a:t>
            </a:r>
            <a:r>
              <a:rPr lang="tr-TR" sz="2000" b="1" spc="1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spc="1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ebeke</a:t>
            </a:r>
            <a:r>
              <a:rPr lang="tr-TR" sz="2000" b="1" spc="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suyu</a:t>
            </a:r>
            <a:r>
              <a:rPr lang="tr-TR" sz="2000" b="1" spc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kullanılmaktadır.</a:t>
            </a:r>
          </a:p>
          <a:p>
            <a:pPr marL="554355" marR="466725" indent="220980" algn="just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</a:pP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ebeke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suyu,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okulun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deposuna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uğramadan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direk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musluklara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verilerek</a:t>
            </a:r>
            <a:r>
              <a:rPr lang="tr-TR" sz="2000" spc="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kullanımı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sağlanıyor ise numune alınmasına gerek yoktur. Ancak okulun su deposuna giriyor veya su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usund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 </a:t>
            </a:r>
            <a:r>
              <a:rPr lang="tr-TR" sz="2000" spc="-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</a:t>
            </a:r>
            <a:r>
              <a:rPr lang="tr-TR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tr-TR" sz="20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rü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lükte </a:t>
            </a:r>
            <a:r>
              <a:rPr lang="tr-TR" sz="2000" spc="-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olan </a:t>
            </a:r>
            <a:r>
              <a:rPr lang="tr-TR" sz="20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nsani </a:t>
            </a:r>
            <a:r>
              <a:rPr lang="tr-TR" sz="2000" spc="-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Tük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tim </a:t>
            </a:r>
            <a:r>
              <a:rPr lang="tr-TR" sz="2000" spc="-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Amaç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lı </a:t>
            </a:r>
            <a:r>
              <a:rPr lang="tr-TR" sz="2000" spc="-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Sular </a:t>
            </a:r>
            <a:r>
              <a:rPr lang="tr-TR" sz="2000" spc="-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kkında </a:t>
            </a:r>
            <a:r>
              <a:rPr lang="tr-TR" sz="2000" spc="-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tm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lik 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tr-TR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TASH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numune 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lınması 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unludur.</a:t>
            </a:r>
          </a:p>
          <a:p>
            <a:pPr marR="465455" lvl="0" algn="just">
              <a:lnSpc>
                <a:spcPct val="115000"/>
              </a:lnSpc>
              <a:spcBef>
                <a:spcPts val="625"/>
              </a:spcBef>
              <a:buSzPts val="1200"/>
              <a:tabLst>
                <a:tab pos="55499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6.Kuyu/</a:t>
            </a: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ebeke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suyu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numuneleri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TASHY’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belirtilen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mikrobiyolojik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ş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artları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taşımaktadır.</a:t>
            </a:r>
          </a:p>
          <a:p>
            <a:pPr marL="554355" marR="464820" indent="220980" algn="just">
              <a:lnSpc>
                <a:spcPct val="115000"/>
              </a:lnSpc>
              <a:spcBef>
                <a:spcPts val="570"/>
              </a:spcBef>
              <a:spcAft>
                <a:spcPts val="0"/>
              </a:spcAft>
            </a:pP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u/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  </a:t>
            </a:r>
            <a:r>
              <a:rPr lang="tr-TR" sz="20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tr-TR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  </a:t>
            </a:r>
            <a:r>
              <a:rPr lang="tr-TR" sz="2000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munel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  </a:t>
            </a:r>
            <a:r>
              <a:rPr lang="tr-TR" sz="20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lınmalı  </a:t>
            </a:r>
            <a:r>
              <a:rPr lang="tr-TR" sz="2000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   </a:t>
            </a:r>
            <a:r>
              <a:rPr lang="tr-TR" sz="2000" spc="-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ASHY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  </a:t>
            </a:r>
            <a:r>
              <a:rPr lang="tr-TR" sz="20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nin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tr-TR" sz="20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inde  </a:t>
            </a:r>
            <a:r>
              <a:rPr lang="tr-TR" sz="20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  </a:t>
            </a:r>
            <a:r>
              <a:rPr lang="tr-TR" sz="20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  </a:t>
            </a:r>
            <a:r>
              <a:rPr lang="tr-TR" sz="2000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mikrobiyolojik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parametreye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uygunluğu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değerlendirilmelidir.</a:t>
            </a:r>
          </a:p>
        </p:txBody>
      </p:sp>
    </p:spTree>
    <p:extLst>
      <p:ext uri="{BB962C8B-B14F-4D97-AF65-F5344CB8AC3E}">
        <p14:creationId xmlns:p14="http://schemas.microsoft.com/office/powerpoint/2010/main" val="34149179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46BCC22A-BA50-900A-3CD4-36A1105BCA04}"/>
              </a:ext>
            </a:extLst>
          </p:cNvPr>
          <p:cNvSpPr txBox="1"/>
          <p:nvPr/>
        </p:nvSpPr>
        <p:spPr>
          <a:xfrm>
            <a:off x="929390" y="1050239"/>
            <a:ext cx="10643015" cy="4757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Bef>
                <a:spcPts val="605"/>
              </a:spcBef>
              <a:buSzPts val="1200"/>
              <a:tabLst>
                <a:tab pos="55499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7.Tuvaletler</a:t>
            </a:r>
            <a:r>
              <a:rPr lang="tr-TR" sz="20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düzenli</a:t>
            </a:r>
            <a:r>
              <a:rPr lang="tr-TR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olarak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temizlenmekte</a:t>
            </a:r>
            <a:r>
              <a:rPr lang="tr-TR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kaydı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tutulmaktadır.</a:t>
            </a:r>
          </a:p>
          <a:p>
            <a:pPr marL="554355" marR="466090" indent="220980" algn="just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Okulda bulunan tüm tuvaletler günde en az iki kere temizlenmeli ve tuvalet temizlik izleme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çizelgesi tutulmalıdır. Değerlendirme sırasında,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 Sağlığı Değerlendirme Ekibi tarafından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tuvalet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temizlik izleme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çizelgesi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kontrol edilmelidir.</a:t>
            </a:r>
          </a:p>
          <a:p>
            <a:pPr lvl="0" algn="just">
              <a:spcBef>
                <a:spcPts val="630"/>
              </a:spcBef>
              <a:buSzPts val="1200"/>
              <a:tabLst>
                <a:tab pos="554990" algn="l"/>
              </a:tabLst>
            </a:pPr>
            <a:endParaRPr lang="tr-TR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630"/>
              </a:spcBef>
              <a:buSzPts val="1200"/>
              <a:tabLst>
                <a:tab pos="55499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8.Tuvalet</a:t>
            </a:r>
            <a:r>
              <a:rPr lang="tr-TR" sz="2000" b="1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ortak</a:t>
            </a:r>
            <a:r>
              <a:rPr lang="tr-TR" sz="2000" b="1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alanında</a:t>
            </a:r>
            <a:r>
              <a:rPr lang="tr-TR" sz="20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sıvı/köpük</a:t>
            </a:r>
            <a:r>
              <a:rPr lang="tr-TR" sz="2000" b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sabun,</a:t>
            </a:r>
            <a:r>
              <a:rPr lang="tr-TR" sz="2000" b="1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çöp</a:t>
            </a:r>
            <a:r>
              <a:rPr lang="tr-TR" sz="2000" b="1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kovası</a:t>
            </a:r>
            <a:r>
              <a:rPr lang="tr-TR" sz="2000" b="1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b="1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kova</a:t>
            </a:r>
            <a:r>
              <a:rPr lang="tr-TR" sz="2000" b="1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içinde</a:t>
            </a:r>
            <a:r>
              <a:rPr lang="tr-TR" sz="2000" b="1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çöp</a:t>
            </a:r>
            <a:r>
              <a:rPr lang="tr-TR" sz="2000" b="1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poşeti</a:t>
            </a:r>
            <a:r>
              <a:rPr lang="tr-TR" sz="2000" b="1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vardır.</a:t>
            </a:r>
          </a:p>
          <a:p>
            <a:pPr lvl="0" algn="just">
              <a:spcBef>
                <a:spcPts val="805"/>
              </a:spcBef>
              <a:buSzPts val="1200"/>
              <a:tabLst>
                <a:tab pos="554990" algn="l"/>
              </a:tabLst>
            </a:pPr>
            <a:endParaRPr lang="tr-TR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805"/>
              </a:spcBef>
              <a:buSzPts val="1200"/>
              <a:tabLst>
                <a:tab pos="55499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9.Okul/kurumun</a:t>
            </a:r>
            <a:r>
              <a:rPr lang="tr-TR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ısıtma</a:t>
            </a:r>
            <a:r>
              <a:rPr lang="tr-TR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havalandırması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mevsime</a:t>
            </a:r>
            <a:r>
              <a:rPr lang="tr-TR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uygun</a:t>
            </a:r>
            <a:r>
              <a:rPr lang="tr-TR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olarak</a:t>
            </a:r>
            <a:r>
              <a:rPr lang="tr-TR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yapılmaktadır.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805"/>
              </a:spcBef>
              <a:buSzPts val="1200"/>
              <a:tabLst>
                <a:tab pos="554990" algn="l"/>
              </a:tabLst>
            </a:pPr>
            <a:endParaRPr lang="tr-TR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805"/>
              </a:spcBef>
              <a:buSzPts val="1200"/>
              <a:tabLst>
                <a:tab pos="55499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10.Öğrencilerin</a:t>
            </a:r>
            <a:r>
              <a:rPr lang="tr-TR" sz="2000" b="1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tuvalet</a:t>
            </a:r>
            <a:r>
              <a:rPr lang="tr-TR" sz="2000" b="1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dışında</a:t>
            </a:r>
            <a:r>
              <a:rPr lang="tr-TR" sz="2000" b="1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tr-TR" sz="2000" b="1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içebileceği</a:t>
            </a:r>
            <a:r>
              <a:rPr lang="tr-TR" sz="2000" b="1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olanak</a:t>
            </a:r>
            <a:r>
              <a:rPr lang="tr-TR" sz="2000" b="1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sağlanmıştır.</a:t>
            </a:r>
          </a:p>
          <a:p>
            <a:pPr marL="554355" marR="466725" indent="220980" algn="just">
              <a:lnSpc>
                <a:spcPct val="115000"/>
              </a:lnSpc>
              <a:spcBef>
                <a:spcPts val="790"/>
              </a:spcBef>
              <a:spcAft>
                <a:spcPts val="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Tuvalet dışında, koridorlarda ya da bahçede öğrencilerin su içebilecekleri çeşitli olanaklar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(çeşme gibi)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sağlanmalıdır.</a:t>
            </a:r>
          </a:p>
        </p:txBody>
      </p:sp>
    </p:spTree>
    <p:extLst>
      <p:ext uri="{BB962C8B-B14F-4D97-AF65-F5344CB8AC3E}">
        <p14:creationId xmlns:p14="http://schemas.microsoft.com/office/powerpoint/2010/main" val="902731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7" name="Tablo 6">
            <a:extLst>
              <a:ext uri="{FF2B5EF4-FFF2-40B4-BE49-F238E27FC236}">
                <a16:creationId xmlns:a16="http://schemas.microsoft.com/office/drawing/2014/main" xmlns="" id="{226B1BD0-A177-1909-4B34-2EDA280526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986177"/>
              </p:ext>
            </p:extLst>
          </p:nvPr>
        </p:nvGraphicFramePr>
        <p:xfrm>
          <a:off x="1" y="1"/>
          <a:ext cx="12191998" cy="68580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199620">
                  <a:extLst>
                    <a:ext uri="{9D8B030D-6E8A-4147-A177-3AD203B41FA5}">
                      <a16:colId xmlns:a16="http://schemas.microsoft.com/office/drawing/2014/main" xmlns="" val="5198830"/>
                    </a:ext>
                  </a:extLst>
                </a:gridCol>
                <a:gridCol w="5992378">
                  <a:extLst>
                    <a:ext uri="{9D8B030D-6E8A-4147-A177-3AD203B41FA5}">
                      <a16:colId xmlns:a16="http://schemas.microsoft.com/office/drawing/2014/main" xmlns="" val="736334564"/>
                    </a:ext>
                  </a:extLst>
                </a:gridCol>
              </a:tblGrid>
              <a:tr h="246308">
                <a:tc>
                  <a:txBody>
                    <a:bodyPr/>
                    <a:lstStyle/>
                    <a:p>
                      <a:pPr marL="982980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Program/Proje</a:t>
                      </a:r>
                      <a:r>
                        <a:rPr lang="tr-TR" sz="1600" spc="-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Adı</a:t>
                      </a:r>
                      <a:endParaRPr lang="tr-T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35355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Program/Proje</a:t>
                      </a:r>
                      <a:r>
                        <a:rPr lang="tr-TR" sz="1600" spc="-1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Sorumlusu</a:t>
                      </a:r>
                      <a:endParaRPr lang="tr-T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1821987"/>
                  </a:ext>
                </a:extLst>
              </a:tr>
              <a:tr h="803066">
                <a:tc>
                  <a:txBody>
                    <a:bodyPr/>
                    <a:lstStyle/>
                    <a:p>
                      <a:pPr marL="67945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7945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Ağız</a:t>
                      </a:r>
                      <a:r>
                        <a:rPr lang="tr-TR" sz="1600" spc="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ve</a:t>
                      </a:r>
                      <a:r>
                        <a:rPr lang="tr-TR" sz="1600" spc="4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Diş</a:t>
                      </a:r>
                      <a:r>
                        <a:rPr lang="tr-TR" sz="1600" spc="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Sağlığı</a:t>
                      </a:r>
                      <a:r>
                        <a:rPr lang="tr-TR" sz="1600" spc="4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Eğitimi</a:t>
                      </a:r>
                      <a:r>
                        <a:rPr lang="tr-TR" sz="1600" spc="4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ve</a:t>
                      </a:r>
                      <a:r>
                        <a:rPr lang="tr-TR" sz="1600" spc="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Koruyucu</a:t>
                      </a:r>
                      <a:r>
                        <a:rPr lang="tr-TR" sz="1600" spc="4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Ağız</a:t>
                      </a:r>
                      <a:r>
                        <a:rPr lang="tr-TR" sz="1600" spc="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Diş</a:t>
                      </a:r>
                      <a:r>
                        <a:rPr lang="tr-TR" sz="1600" spc="-24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Sağlığı</a:t>
                      </a:r>
                      <a:r>
                        <a:rPr lang="tr-TR" sz="16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Çalışmaları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460375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endParaRPr lang="tr-TR" sz="1600" spc="-5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9850" marR="460375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tr-TR" sz="1600" spc="-5" dirty="0">
                          <a:solidFill>
                            <a:schemeClr val="tx1"/>
                          </a:solidFill>
                          <a:effectLst/>
                        </a:rPr>
                        <a:t>THSK,</a:t>
                      </a:r>
                      <a:r>
                        <a:rPr lang="tr-TR" sz="1600" spc="-6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spc="-5" dirty="0">
                          <a:solidFill>
                            <a:schemeClr val="tx1"/>
                          </a:solidFill>
                          <a:effectLst/>
                        </a:rPr>
                        <a:t>Toplum</a:t>
                      </a:r>
                      <a:r>
                        <a:rPr lang="tr-TR" sz="1600" spc="-6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spc="-5" dirty="0">
                          <a:solidFill>
                            <a:schemeClr val="tx1"/>
                          </a:solidFill>
                          <a:effectLst/>
                        </a:rPr>
                        <a:t>Sağlığı</a:t>
                      </a:r>
                      <a:r>
                        <a:rPr lang="tr-TR" sz="1600" spc="-4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spc="-5" dirty="0">
                          <a:solidFill>
                            <a:schemeClr val="tx1"/>
                          </a:solidFill>
                          <a:effectLst/>
                        </a:rPr>
                        <a:t>Hizmetleri</a:t>
                      </a:r>
                      <a:r>
                        <a:rPr lang="tr-TR" sz="1600" spc="-4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spc="-5" dirty="0">
                          <a:solidFill>
                            <a:schemeClr val="tx1"/>
                          </a:solidFill>
                          <a:effectLst/>
                        </a:rPr>
                        <a:t>Daire</a:t>
                      </a:r>
                      <a:r>
                        <a:rPr lang="tr-TR" sz="1600" spc="-4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spc="-5" dirty="0">
                          <a:solidFill>
                            <a:schemeClr val="tx1"/>
                          </a:solidFill>
                          <a:effectLst/>
                        </a:rPr>
                        <a:t>Başkanlığı</a:t>
                      </a:r>
                      <a:r>
                        <a:rPr lang="tr-TR" sz="1600" spc="-26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MEB,</a:t>
                      </a:r>
                      <a:r>
                        <a:rPr lang="tr-TR" sz="16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Meslekî ve</a:t>
                      </a:r>
                      <a:r>
                        <a:rPr lang="tr-TR" sz="16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Teknik</a:t>
                      </a:r>
                      <a:r>
                        <a:rPr lang="tr-TR" sz="16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Eğitim</a:t>
                      </a:r>
                      <a:r>
                        <a:rPr lang="tr-TR" sz="16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Genel Müdürlüğü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5185118"/>
                  </a:ext>
                </a:extLst>
              </a:tr>
              <a:tr h="803066"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</a:pPr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67945"/>
                      <a:r>
                        <a:rPr lang="tr-TR" sz="1600" spc="-5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ü</a:t>
                      </a:r>
                      <a:r>
                        <a:rPr lang="tr-TR" sz="1600" spc="-15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tr-TR" sz="1600" spc="10">
                          <a:solidFill>
                            <a:schemeClr val="tx1"/>
                          </a:solidFill>
                          <a:effectLst/>
                        </a:rPr>
                        <a:t>ü</a:t>
                      </a:r>
                      <a:r>
                        <a:rPr lang="tr-TR" sz="1600" spc="-2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e </a:t>
                      </a:r>
                      <a:r>
                        <a:rPr lang="tr-TR" sz="1600" spc="-5">
                          <a:solidFill>
                            <a:schemeClr val="tx1"/>
                          </a:solidFill>
                          <a:effectLst/>
                        </a:rPr>
                        <a:t>Ge</a:t>
                      </a:r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li</a:t>
                      </a:r>
                      <a:r>
                        <a:rPr lang="tr-TR" sz="1600" spc="-5">
                          <a:solidFill>
                            <a:schemeClr val="tx1"/>
                          </a:solidFill>
                          <a:effectLst/>
                        </a:rPr>
                        <a:t>ş</a:t>
                      </a:r>
                      <a:r>
                        <a:rPr lang="tr-TR" sz="1600" spc="-2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en</a:t>
                      </a:r>
                      <a:r>
                        <a:rPr lang="tr-TR" sz="1600" spc="5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n </a:t>
                      </a:r>
                      <a:r>
                        <a:rPr lang="tr-TR" sz="1600" spc="-20">
                          <a:solidFill>
                            <a:schemeClr val="tx1"/>
                          </a:solidFill>
                          <a:effectLst/>
                        </a:rPr>
                        <a:t>İ</a:t>
                      </a:r>
                      <a:r>
                        <a:rPr lang="tr-TR" sz="1600" spc="-10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len</a:t>
                      </a:r>
                      <a:r>
                        <a:rPr lang="tr-TR" sz="1600" spc="-2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esi</a:t>
                      </a:r>
                      <a:r>
                        <a:rPr lang="tr-TR" sz="16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spc="-5">
                          <a:solidFill>
                            <a:schemeClr val="tx1"/>
                          </a:solidFill>
                          <a:effectLst/>
                        </a:rPr>
                        <a:t>Pro</a:t>
                      </a:r>
                      <a:r>
                        <a:rPr lang="tr-TR" sz="1600" spc="-15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ra</a:t>
                      </a:r>
                      <a:r>
                        <a:rPr lang="tr-TR" sz="1600" spc="-2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ı</a:t>
                      </a:r>
                      <a:endParaRPr lang="tr-T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510540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9850" marR="510540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THSK, Çocuk ve Ergen Sağlığı Daire Başkanlığı</a:t>
                      </a:r>
                      <a:r>
                        <a:rPr lang="tr-TR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MEB,</a:t>
                      </a:r>
                      <a:r>
                        <a:rPr lang="tr-TR" sz="16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Meslekî</a:t>
                      </a:r>
                      <a:r>
                        <a:rPr lang="tr-TR" sz="16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ve</a:t>
                      </a:r>
                      <a:r>
                        <a:rPr lang="tr-TR" sz="16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Teknik</a:t>
                      </a:r>
                      <a:r>
                        <a:rPr lang="tr-TR" sz="16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Eğitim</a:t>
                      </a:r>
                      <a:r>
                        <a:rPr lang="tr-TR" sz="160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Genel</a:t>
                      </a:r>
                      <a:r>
                        <a:rPr lang="tr-TR" sz="16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Müdürlüğü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4754631"/>
                  </a:ext>
                </a:extLst>
              </a:tr>
              <a:tr h="738923">
                <a:tc>
                  <a:txBody>
                    <a:bodyPr/>
                    <a:lstStyle/>
                    <a:p>
                      <a:pPr>
                        <a:spcBef>
                          <a:spcPts val="20"/>
                        </a:spcBef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67945"/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Fiziksel</a:t>
                      </a:r>
                      <a:r>
                        <a:rPr lang="tr-TR" sz="16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Aktivite</a:t>
                      </a:r>
                      <a:r>
                        <a:rPr lang="tr-TR" sz="16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Uygunluk</a:t>
                      </a:r>
                      <a:r>
                        <a:rPr lang="tr-TR" sz="16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Karnesi</a:t>
                      </a:r>
                    </a:p>
                    <a:p>
                      <a:pPr marL="67945"/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418465"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9850" marR="418465"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THSK, Obezite Diyabet Metabolik Hastalıklar Daire</a:t>
                      </a:r>
                      <a:r>
                        <a:rPr lang="tr-TR" sz="1600" spc="-26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Başkanlığı</a:t>
                      </a:r>
                    </a:p>
                    <a:p>
                      <a:pPr marL="69850">
                        <a:lnSpc>
                          <a:spcPts val="1190"/>
                        </a:lnSpc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MEB,</a:t>
                      </a:r>
                      <a:r>
                        <a:rPr lang="tr-TR" sz="16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Meslekî</a:t>
                      </a:r>
                      <a:r>
                        <a:rPr lang="tr-TR" sz="16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ve</a:t>
                      </a:r>
                      <a:r>
                        <a:rPr lang="tr-TR" sz="16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Teknik</a:t>
                      </a:r>
                      <a:r>
                        <a:rPr lang="tr-TR" sz="16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Eğitim</a:t>
                      </a:r>
                      <a:r>
                        <a:rPr lang="tr-TR" sz="160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Genel Müdürlüğü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2002047"/>
                  </a:ext>
                </a:extLst>
              </a:tr>
              <a:tr h="803066">
                <a:tc>
                  <a:txBody>
                    <a:bodyPr/>
                    <a:lstStyle/>
                    <a:p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67945"/>
                      <a:r>
                        <a:rPr lang="tr-TR" sz="1600" spc="-5">
                          <a:solidFill>
                            <a:schemeClr val="tx1"/>
                          </a:solidFill>
                          <a:effectLst/>
                        </a:rPr>
                        <a:t>Okul</a:t>
                      </a:r>
                      <a:r>
                        <a:rPr lang="tr-TR" sz="160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spc="-5">
                          <a:solidFill>
                            <a:schemeClr val="tx1"/>
                          </a:solidFill>
                          <a:effectLst/>
                        </a:rPr>
                        <a:t>Çağı</a:t>
                      </a:r>
                      <a:r>
                        <a:rPr lang="tr-TR" sz="160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spc="-5">
                          <a:solidFill>
                            <a:schemeClr val="tx1"/>
                          </a:solidFill>
                          <a:effectLst/>
                        </a:rPr>
                        <a:t>Çocuklarının</a:t>
                      </a:r>
                      <a:r>
                        <a:rPr lang="tr-TR" sz="160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spc="-5">
                          <a:solidFill>
                            <a:schemeClr val="tx1"/>
                          </a:solidFill>
                          <a:effectLst/>
                        </a:rPr>
                        <a:t>Aşılamaları</a:t>
                      </a:r>
                      <a:endParaRPr lang="tr-T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9850"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THSK,</a:t>
                      </a:r>
                      <a:r>
                        <a:rPr lang="tr-TR" sz="1600" spc="6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Aşı</a:t>
                      </a:r>
                      <a:r>
                        <a:rPr lang="tr-TR" sz="1600" spc="5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ile</a:t>
                      </a:r>
                      <a:r>
                        <a:rPr lang="tr-TR" sz="1600" spc="6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Önlenebilir</a:t>
                      </a:r>
                      <a:r>
                        <a:rPr lang="tr-TR" sz="1600" spc="4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Hastalıklar</a:t>
                      </a:r>
                      <a:r>
                        <a:rPr lang="tr-TR" sz="1600" spc="6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Daire</a:t>
                      </a:r>
                      <a:r>
                        <a:rPr lang="tr-TR" sz="1600" spc="6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Başkanlığı</a:t>
                      </a:r>
                      <a:r>
                        <a:rPr lang="tr-TR" sz="1600" spc="-2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MEB,</a:t>
                      </a:r>
                      <a:r>
                        <a:rPr lang="tr-TR" sz="16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Meslekî ve</a:t>
                      </a:r>
                      <a:r>
                        <a:rPr lang="tr-TR" sz="16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Teknik</a:t>
                      </a:r>
                      <a:r>
                        <a:rPr lang="tr-TR" sz="16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Eğitim</a:t>
                      </a:r>
                      <a:r>
                        <a:rPr lang="tr-TR" sz="16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Genel</a:t>
                      </a:r>
                      <a:r>
                        <a:rPr lang="tr-TR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Müdürlüğü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7993690"/>
                  </a:ext>
                </a:extLst>
              </a:tr>
              <a:tr h="803066">
                <a:tc>
                  <a:txBody>
                    <a:bodyPr/>
                    <a:lstStyle/>
                    <a:p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67945"/>
                      <a:r>
                        <a:rPr lang="tr-TR" sz="1600" spc="-1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tr-TR" sz="1600" spc="-15" dirty="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ul</a:t>
                      </a:r>
                      <a:r>
                        <a:rPr lang="tr-TR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spc="-5" dirty="0">
                          <a:solidFill>
                            <a:schemeClr val="tx1"/>
                          </a:solidFill>
                          <a:effectLst/>
                        </a:rPr>
                        <a:t>Ç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tr-TR" sz="1600" spc="-10" dirty="0">
                          <a:solidFill>
                            <a:schemeClr val="tx1"/>
                          </a:solidFill>
                          <a:effectLst/>
                        </a:rPr>
                        <a:t>ğ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ı</a:t>
                      </a:r>
                      <a:r>
                        <a:rPr lang="tr-TR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spc="-5" dirty="0">
                          <a:solidFill>
                            <a:schemeClr val="tx1"/>
                          </a:solidFill>
                          <a:effectLst/>
                        </a:rPr>
                        <a:t>Ç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ocu</a:t>
                      </a:r>
                      <a:r>
                        <a:rPr lang="tr-TR" sz="1600" spc="-10" dirty="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la</a:t>
                      </a:r>
                      <a:r>
                        <a:rPr lang="tr-TR" sz="1600" spc="5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ın</a:t>
                      </a:r>
                      <a:r>
                        <a:rPr lang="tr-TR" sz="1600" spc="-15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tr-TR" sz="1600" spc="-20" dirty="0">
                          <a:solidFill>
                            <a:schemeClr val="tx1"/>
                          </a:solidFill>
                          <a:effectLst/>
                        </a:rPr>
                        <a:t>İşi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tr-TR" sz="1600" spc="-2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e </a:t>
                      </a:r>
                      <a:r>
                        <a:rPr lang="tr-TR" sz="1600" spc="1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tr-TR" sz="1600" spc="-1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tr-TR" sz="1600" spc="-2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tr-TR" sz="1600" spc="-5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ro</a:t>
                      </a:r>
                      <a:r>
                        <a:rPr lang="tr-TR" sz="1600" spc="-15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ra</a:t>
                      </a:r>
                      <a:r>
                        <a:rPr lang="tr-TR" sz="1600" spc="-2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ı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510540"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9850" marR="510540"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THSK, Çocuk ve Ergen Sağlığı Daire Başkanlığı</a:t>
                      </a:r>
                      <a:r>
                        <a:rPr lang="tr-TR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MEB,</a:t>
                      </a:r>
                      <a:r>
                        <a:rPr lang="tr-TR" sz="16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Meslekî</a:t>
                      </a:r>
                      <a:r>
                        <a:rPr lang="tr-TR" sz="16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ve</a:t>
                      </a:r>
                      <a:r>
                        <a:rPr lang="tr-TR" sz="16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Teknik</a:t>
                      </a:r>
                      <a:r>
                        <a:rPr lang="tr-TR" sz="16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Eğitim</a:t>
                      </a:r>
                      <a:r>
                        <a:rPr lang="tr-TR" sz="160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Genel</a:t>
                      </a:r>
                      <a:r>
                        <a:rPr lang="tr-TR" sz="16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Müdürlüğü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5748576"/>
                  </a:ext>
                </a:extLst>
              </a:tr>
              <a:tr h="803066">
                <a:tc>
                  <a:txBody>
                    <a:bodyPr/>
                    <a:lstStyle/>
                    <a:p>
                      <a:pPr marL="67945" marR="26670"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7945" marR="26670"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Okulda</a:t>
                      </a:r>
                      <a:r>
                        <a:rPr lang="tr-TR" sz="1600" spc="1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Sağlığın</a:t>
                      </a:r>
                      <a:r>
                        <a:rPr lang="tr-TR" sz="1600" spc="1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Korunması</a:t>
                      </a:r>
                      <a:r>
                        <a:rPr lang="tr-TR" sz="1600" spc="1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ve</a:t>
                      </a:r>
                      <a:r>
                        <a:rPr lang="tr-TR" sz="1600" spc="1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Geliştirilmesi</a:t>
                      </a:r>
                      <a:r>
                        <a:rPr lang="tr-TR" sz="1600" spc="-2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Programı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510540"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9850" marR="510540"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THSK, Çocuk ve Ergen Sağlığı Daire Başkanlığı</a:t>
                      </a:r>
                      <a:r>
                        <a:rPr lang="tr-TR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MEB,</a:t>
                      </a:r>
                      <a:r>
                        <a:rPr lang="tr-TR" sz="16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Meslekî</a:t>
                      </a:r>
                      <a:r>
                        <a:rPr lang="tr-TR" sz="16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ve</a:t>
                      </a:r>
                      <a:r>
                        <a:rPr lang="tr-TR" sz="16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Teknik</a:t>
                      </a:r>
                      <a:r>
                        <a:rPr lang="tr-TR" sz="16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Eğitim</a:t>
                      </a:r>
                      <a:r>
                        <a:rPr lang="tr-TR" sz="160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Genel</a:t>
                      </a:r>
                      <a:r>
                        <a:rPr lang="tr-TR" sz="16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Müdürlüğü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0836663"/>
                  </a:ext>
                </a:extLst>
              </a:tr>
              <a:tr h="725068"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</a:pPr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67945"/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Okullarda</a:t>
                      </a:r>
                      <a:r>
                        <a:rPr lang="tr-TR" sz="1600" spc="-2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Diyabet</a:t>
                      </a:r>
                      <a:r>
                        <a:rPr lang="tr-TR" sz="1600" spc="-1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Eğitimi</a:t>
                      </a:r>
                      <a:r>
                        <a:rPr lang="tr-TR" sz="1600" spc="-1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Programı</a:t>
                      </a:r>
                      <a:endParaRPr lang="tr-T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418465">
                        <a:lnSpc>
                          <a:spcPct val="100000"/>
                        </a:lnSpc>
                        <a:spcBef>
                          <a:spcPts val="545"/>
                        </a:spcBef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9850" marR="418465">
                        <a:lnSpc>
                          <a:spcPct val="100000"/>
                        </a:lnSpc>
                        <a:spcBef>
                          <a:spcPts val="54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THSK, Obezite Diyabet Metabolik Hastalıklar Daire</a:t>
                      </a:r>
                      <a:r>
                        <a:rPr lang="tr-TR" sz="1600" spc="-26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Başkanlığı</a:t>
                      </a:r>
                    </a:p>
                    <a:p>
                      <a:pPr marL="69850">
                        <a:lnSpc>
                          <a:spcPts val="1245"/>
                        </a:lnSpc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MEB,</a:t>
                      </a:r>
                      <a:r>
                        <a:rPr lang="tr-TR" sz="16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Meslekî</a:t>
                      </a:r>
                      <a:r>
                        <a:rPr lang="tr-TR" sz="16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ve</a:t>
                      </a:r>
                      <a:r>
                        <a:rPr lang="tr-TR" sz="16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Teknik</a:t>
                      </a:r>
                      <a:r>
                        <a:rPr lang="tr-TR" sz="16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Eğitim</a:t>
                      </a:r>
                      <a:r>
                        <a:rPr lang="tr-TR" sz="160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Genel Müdürlüğü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9962146"/>
                  </a:ext>
                </a:extLst>
              </a:tr>
              <a:tr h="556758"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</a:pPr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67945"/>
                      <a:r>
                        <a:rPr lang="tr-TR" sz="1600" spc="-5">
                          <a:solidFill>
                            <a:schemeClr val="tx1"/>
                          </a:solidFill>
                          <a:effectLst/>
                        </a:rPr>
                        <a:t>Okullarda</a:t>
                      </a:r>
                      <a:r>
                        <a:rPr lang="tr-TR" sz="160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spc="-5">
                          <a:solidFill>
                            <a:schemeClr val="tx1"/>
                          </a:solidFill>
                          <a:effectLst/>
                        </a:rPr>
                        <a:t>Şiddetin</a:t>
                      </a:r>
                      <a:r>
                        <a:rPr lang="tr-TR" sz="1600" spc="-5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spc="-5">
                          <a:solidFill>
                            <a:schemeClr val="tx1"/>
                          </a:solidFill>
                          <a:effectLst/>
                        </a:rPr>
                        <a:t>Önlenmesine</a:t>
                      </a:r>
                      <a:r>
                        <a:rPr lang="tr-TR" sz="1600" spc="-5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Yönelik</a:t>
                      </a:r>
                      <a:r>
                        <a:rPr lang="tr-TR" sz="160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Çalışmalar</a:t>
                      </a:r>
                      <a:endParaRPr lang="tr-T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561340"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9850" marR="561340"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MEB, Özel Eğitim ve Rehberlik Hizmetleri Genel</a:t>
                      </a:r>
                      <a:r>
                        <a:rPr lang="tr-TR" sz="1600" spc="-26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Müdürlüğü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411188"/>
                  </a:ext>
                </a:extLst>
              </a:tr>
              <a:tr h="575616"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</a:pPr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67945"/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Türkiye</a:t>
                      </a:r>
                      <a:r>
                        <a:rPr lang="tr-TR" sz="1600" spc="-2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Bağımlılıkla</a:t>
                      </a:r>
                      <a:r>
                        <a:rPr lang="tr-TR" sz="1600" spc="-2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Mücadele</a:t>
                      </a:r>
                      <a:r>
                        <a:rPr lang="tr-TR" sz="1600" spc="-2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Eğitim</a:t>
                      </a:r>
                      <a:r>
                        <a:rPr lang="tr-TR" sz="1600" spc="-3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>
                          <a:solidFill>
                            <a:schemeClr val="tx1"/>
                          </a:solidFill>
                          <a:effectLst/>
                        </a:rPr>
                        <a:t>Programı</a:t>
                      </a:r>
                      <a:endParaRPr lang="tr-T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6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9850">
                        <a:lnSpc>
                          <a:spcPts val="126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Yeşilay</a:t>
                      </a:r>
                    </a:p>
                    <a:p>
                      <a:pPr marL="69850">
                        <a:lnSpc>
                          <a:spcPts val="1260"/>
                        </a:lnSpc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MEB,</a:t>
                      </a:r>
                      <a:r>
                        <a:rPr lang="tr-TR" sz="16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Hayat</a:t>
                      </a:r>
                      <a:r>
                        <a:rPr lang="tr-TR" sz="16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Boyu</a:t>
                      </a:r>
                      <a:r>
                        <a:rPr lang="tr-TR" sz="16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Öğrenme</a:t>
                      </a:r>
                      <a:r>
                        <a:rPr lang="tr-TR" sz="16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Genel</a:t>
                      </a:r>
                      <a:r>
                        <a:rPr lang="tr-TR" sz="16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Müdürlüğü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043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9244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A07BF7E5-84BF-3913-BB5B-7376C067B498}"/>
              </a:ext>
            </a:extLst>
          </p:cNvPr>
          <p:cNvSpPr txBox="1"/>
          <p:nvPr/>
        </p:nvSpPr>
        <p:spPr>
          <a:xfrm>
            <a:off x="924393" y="1157961"/>
            <a:ext cx="10343213" cy="4542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69265" lvl="0" algn="just">
              <a:lnSpc>
                <a:spcPct val="115000"/>
              </a:lnSpc>
              <a:spcBef>
                <a:spcPts val="620"/>
              </a:spcBef>
              <a:spcAft>
                <a:spcPts val="0"/>
              </a:spcAft>
              <a:buSzPts val="1200"/>
              <a:tabLst>
                <a:tab pos="55499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11.Kantin, yemekhane, kafeterya, büfe, çay ocağı ve pansiyon çalışanlarının hijyen eğitimi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belgesi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vardır (hijyen ile</a:t>
            </a:r>
            <a:r>
              <a:rPr lang="tr-TR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ilgili çıkarılan yönetmeliklere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göre).</a:t>
            </a:r>
          </a:p>
          <a:p>
            <a:pPr marL="554355" marR="466090" indent="220980" algn="just">
              <a:lnSpc>
                <a:spcPct val="115000"/>
              </a:lnSpc>
              <a:spcBef>
                <a:spcPts val="580"/>
              </a:spcBef>
              <a:spcAft>
                <a:spcPts val="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Çalışanların Millî Eğitim Bakanlığı tarafından yayımlanmış olan “Gıda ve Su Sektöründe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lı</a:t>
            </a:r>
            <a:r>
              <a:rPr lang="tr-TR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nlar</a:t>
            </a:r>
            <a:r>
              <a:rPr lang="tr-TR" sz="20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tr-TR" sz="20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itimi</a:t>
            </a:r>
            <a:r>
              <a:rPr lang="tr-TR" sz="20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</a:t>
            </a:r>
            <a:r>
              <a:rPr lang="tr-TR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mı”</a:t>
            </a:r>
            <a:r>
              <a:rPr lang="tr-TR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“O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</a:t>
            </a:r>
            <a:r>
              <a:rPr lang="tr-TR" sz="20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ntinle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ine</a:t>
            </a:r>
            <a:r>
              <a:rPr lang="tr-TR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</a:t>
            </a:r>
            <a:r>
              <a:rPr lang="tr-TR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20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tm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i”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kapsamında</a:t>
            </a:r>
            <a:r>
              <a:rPr lang="tr-TR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verilen</a:t>
            </a:r>
            <a:r>
              <a:rPr lang="tr-TR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eğitimlere</a:t>
            </a:r>
            <a:r>
              <a:rPr lang="tr-TR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katılmış</a:t>
            </a:r>
            <a:r>
              <a:rPr lang="tr-TR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olması</a:t>
            </a:r>
            <a:r>
              <a:rPr lang="tr-TR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başarılı</a:t>
            </a:r>
            <a:r>
              <a:rPr lang="tr-TR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olduğunu</a:t>
            </a:r>
            <a:r>
              <a:rPr lang="tr-TR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belgelendirmesi</a:t>
            </a:r>
            <a:r>
              <a:rPr lang="tr-TR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gereklidir.</a:t>
            </a:r>
          </a:p>
          <a:p>
            <a:pPr marR="465455" lvl="0" algn="just">
              <a:lnSpc>
                <a:spcPct val="115000"/>
              </a:lnSpc>
              <a:spcBef>
                <a:spcPts val="620"/>
              </a:spcBef>
              <a:spcAft>
                <a:spcPts val="0"/>
              </a:spcAft>
              <a:buSzPts val="1200"/>
              <a:tabLst>
                <a:tab pos="55499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12.Kantin,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yemekhane,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kafeterya,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büfe,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çay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ocağı,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pansiyon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gibi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yerlerde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gıdalar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uygun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koşullarda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saklanmaktadır.</a:t>
            </a:r>
          </a:p>
          <a:p>
            <a:pPr marL="554355" marR="462915" indent="220980" algn="just">
              <a:lnSpc>
                <a:spcPct val="115000"/>
              </a:lnSpc>
              <a:spcBef>
                <a:spcPts val="580"/>
              </a:spcBef>
              <a:spcAft>
                <a:spcPts val="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Okul/kurum kantin, yemekhane, kafeterya, büfe, çay ocağı gibi yerlerde bulunan gıdalar için</a:t>
            </a:r>
            <a:r>
              <a:rPr lang="tr-TR" sz="20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yürürlükteki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Kantinlerinde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Satılacak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Gıdalar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Kurumlarındaki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Gıda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let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rinin 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tr-TR" sz="20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 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önünd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 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tl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nmesi 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tr-TR" sz="20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 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gun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iş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ml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rin 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pıldı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 kontrol edilmelidir.</a:t>
            </a:r>
          </a:p>
        </p:txBody>
      </p:sp>
    </p:spTree>
    <p:extLst>
      <p:ext uri="{BB962C8B-B14F-4D97-AF65-F5344CB8AC3E}">
        <p14:creationId xmlns:p14="http://schemas.microsoft.com/office/powerpoint/2010/main" val="8296752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5B0D8DFD-14C3-F343-B4D5-2ED3EDB7B073}"/>
              </a:ext>
            </a:extLst>
          </p:cNvPr>
          <p:cNvSpPr txBox="1"/>
          <p:nvPr/>
        </p:nvSpPr>
        <p:spPr>
          <a:xfrm>
            <a:off x="815909" y="1924728"/>
            <a:ext cx="10621585" cy="3459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Bef>
                <a:spcPts val="395"/>
              </a:spcBef>
              <a:buSzPts val="1200"/>
              <a:tabLst>
                <a:tab pos="55499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13.Temizlik</a:t>
            </a:r>
            <a:r>
              <a:rPr lang="tr-TR" sz="2000" b="1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işiyle</a:t>
            </a:r>
            <a:r>
              <a:rPr lang="tr-TR" sz="2000" b="1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görevli</a:t>
            </a:r>
            <a:r>
              <a:rPr lang="tr-TR" sz="2000" b="1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personel</a:t>
            </a:r>
            <a:r>
              <a:rPr lang="tr-TR" sz="2000" b="1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vardır.</a:t>
            </a:r>
          </a:p>
          <a:p>
            <a:pPr marL="554355" marR="469900" indent="220980" algn="just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Okul/kurum içi, dışı ve bahçesinin temizliğinin düzenli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ekilde yapılabilmesi için yeterli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sayıda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temizlik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işiyle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ilgili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personel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bulunmalıdır.</a:t>
            </a:r>
          </a:p>
          <a:p>
            <a:pPr marR="467360" lvl="0" algn="just">
              <a:lnSpc>
                <a:spcPct val="115000"/>
              </a:lnSpc>
              <a:spcBef>
                <a:spcPts val="630"/>
              </a:spcBef>
              <a:spcAft>
                <a:spcPts val="0"/>
              </a:spcAft>
              <a:buSzPts val="1200"/>
              <a:tabLst>
                <a:tab pos="55499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14.Temizlik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için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uygun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araç-gereç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malzeme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vardır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malzemeler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öğrencilerin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ulaşamayacağı</a:t>
            </a:r>
            <a:r>
              <a:rPr lang="tr-TR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yerde muhafaza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edilmektedir.</a:t>
            </a:r>
          </a:p>
          <a:p>
            <a:pPr marL="554355" marR="464185" indent="220980" algn="just">
              <a:lnSpc>
                <a:spcPct val="115000"/>
              </a:lnSpc>
              <a:spcBef>
                <a:spcPts val="570"/>
              </a:spcBef>
              <a:spcAft>
                <a:spcPts val="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Okul/kurum içi, dışı ve bahçesinin temizliği için kullanılmak üzere, yeterli miktarda ve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araç-gereç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malzeme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olmalıdır.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Bakanlığı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veya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Gümrük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Ticaret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Bakanlığından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bildirim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kaydı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almış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temizlik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ürünleri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kullanılmalıdır.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malzemeler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öğrencilerin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ulaşamayacağı</a:t>
            </a:r>
            <a:r>
              <a:rPr lang="tr-TR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yerde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muhafaza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edilmelidir.</a:t>
            </a:r>
          </a:p>
        </p:txBody>
      </p:sp>
    </p:spTree>
    <p:extLst>
      <p:ext uri="{BB962C8B-B14F-4D97-AF65-F5344CB8AC3E}">
        <p14:creationId xmlns:p14="http://schemas.microsoft.com/office/powerpoint/2010/main" val="28871306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8F23B22B-F557-1E8C-53A7-9B3C23254FFB}"/>
              </a:ext>
            </a:extLst>
          </p:cNvPr>
          <p:cNvSpPr txBox="1"/>
          <p:nvPr/>
        </p:nvSpPr>
        <p:spPr>
          <a:xfrm>
            <a:off x="854439" y="1910158"/>
            <a:ext cx="9668656" cy="19670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Bef>
                <a:spcPts val="625"/>
              </a:spcBef>
              <a:buSzPts val="1200"/>
              <a:tabLst>
                <a:tab pos="554990" algn="l"/>
              </a:tabLst>
            </a:pP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15.Yeterli</a:t>
            </a:r>
            <a:r>
              <a:rPr lang="tr-TR" sz="20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sayıda</a:t>
            </a:r>
            <a:r>
              <a:rPr lang="tr-TR" sz="20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temel</a:t>
            </a:r>
            <a:r>
              <a:rPr lang="tr-TR" sz="20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ilkyardım</a:t>
            </a:r>
            <a:r>
              <a:rPr lang="tr-TR" sz="20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sertifikası</a:t>
            </a:r>
            <a:r>
              <a:rPr lang="tr-TR" sz="20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almış personel</a:t>
            </a:r>
            <a:r>
              <a:rPr lang="tr-TR" sz="20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vardır.</a:t>
            </a:r>
          </a:p>
          <a:p>
            <a:pPr marL="554355" marR="471170" indent="220980" algn="just">
              <a:lnSpc>
                <a:spcPct val="115000"/>
              </a:lnSpc>
              <a:spcBef>
                <a:spcPts val="785"/>
              </a:spcBef>
              <a:spcAft>
                <a:spcPts val="0"/>
              </a:spcAft>
            </a:pPr>
            <a:r>
              <a:rPr lang="tr-TR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lk </a:t>
            </a:r>
            <a:r>
              <a:rPr lang="tr-TR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rdım </a:t>
            </a:r>
            <a:r>
              <a:rPr lang="tr-TR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tm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tr-TR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tr-TR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 </a:t>
            </a:r>
            <a:r>
              <a:rPr lang="tr-TR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 </a:t>
            </a:r>
            <a:r>
              <a:rPr lang="tr-TR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rso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 </a:t>
            </a:r>
            <a:r>
              <a:rPr lang="tr-TR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için </a:t>
            </a:r>
            <a:r>
              <a:rPr lang="tr-TR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rdım </a:t>
            </a:r>
            <a:r>
              <a:rPr lang="tr-TR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itimi </a:t>
            </a:r>
            <a:r>
              <a:rPr lang="tr-TR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lmış </a:t>
            </a:r>
            <a:r>
              <a:rPr lang="tr-TR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 </a:t>
            </a:r>
            <a:r>
              <a:rPr lang="tr-TR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rso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 olacak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biçimde toplam personel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sayısına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göre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hesaplama</a:t>
            </a:r>
            <a:r>
              <a:rPr lang="tr-TR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yapılacaktır.</a:t>
            </a:r>
          </a:p>
          <a:p>
            <a:pPr marR="463550" lvl="0" algn="just">
              <a:lnSpc>
                <a:spcPct val="115000"/>
              </a:lnSpc>
              <a:spcBef>
                <a:spcPts val="630"/>
              </a:spcBef>
              <a:spcAft>
                <a:spcPts val="0"/>
              </a:spcAft>
              <a:buSzPts val="1200"/>
              <a:tabLst>
                <a:tab pos="55499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16.Acil durumlarda ulaşılması gereken telefon numaraları öğrenci ve okul çalışanlarının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görebilecekleri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yerlerde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asılıdır.</a:t>
            </a:r>
          </a:p>
        </p:txBody>
      </p:sp>
    </p:spTree>
    <p:extLst>
      <p:ext uri="{BB962C8B-B14F-4D97-AF65-F5344CB8AC3E}">
        <p14:creationId xmlns:p14="http://schemas.microsoft.com/office/powerpoint/2010/main" val="10479854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B9423D78-29CA-1A25-BC56-F2D7D0062888}"/>
              </a:ext>
            </a:extLst>
          </p:cNvPr>
          <p:cNvSpPr txBox="1"/>
          <p:nvPr/>
        </p:nvSpPr>
        <p:spPr>
          <a:xfrm>
            <a:off x="284812" y="1209610"/>
            <a:ext cx="11647357" cy="475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67995" lvl="0" algn="just">
              <a:lnSpc>
                <a:spcPct val="115000"/>
              </a:lnSpc>
              <a:spcBef>
                <a:spcPts val="595"/>
              </a:spcBef>
              <a:spcAft>
                <a:spcPts val="0"/>
              </a:spcAft>
              <a:buSzPts val="1200"/>
              <a:tabLst>
                <a:tab pos="554990" algn="l"/>
              </a:tabLst>
            </a:pPr>
            <a:r>
              <a:rPr lang="tr-T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17.Acil</a:t>
            </a:r>
            <a:r>
              <a:rPr lang="tr-TR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toplanma</a:t>
            </a:r>
            <a:r>
              <a:rPr lang="tr-TR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alanı</a:t>
            </a:r>
            <a:r>
              <a:rPr lang="tr-TR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belirlenmiştir</a:t>
            </a:r>
            <a:r>
              <a:rPr lang="tr-TR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tüm</a:t>
            </a:r>
            <a:r>
              <a:rPr lang="tr-TR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çalışanları</a:t>
            </a:r>
            <a:r>
              <a:rPr lang="tr-TR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öğrenciler</a:t>
            </a:r>
            <a:r>
              <a:rPr lang="tr-TR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tarafından</a:t>
            </a:r>
            <a:r>
              <a:rPr lang="tr-TR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bilinmektedir.</a:t>
            </a:r>
            <a:endParaRPr lang="tr-T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4355" marR="464820" indent="220980" algn="just">
              <a:lnSpc>
                <a:spcPct val="115000"/>
              </a:lnSpc>
              <a:spcBef>
                <a:spcPts val="580"/>
              </a:spcBef>
              <a:spcAft>
                <a:spcPts val="0"/>
              </a:spcAft>
            </a:pP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Acil Durumlar Hakkında Yönetmelik ve Afet Acil Durum mevzuatlarına göre; okul/kurum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dışında</a:t>
            </a:r>
            <a:r>
              <a:rPr lang="tr-TR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acil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toplanma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alanı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belirlenmelidir.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Acil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toplanma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bölgesi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bütün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tehlike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risklerden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tr-TR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uzak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çalışanların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kısa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yoldan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ulaşabilecekleri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korunaklı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bölgedir.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bölge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bütün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çalışanlar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alanda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bulunan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diğer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tüm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kişiler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tarafından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kolayca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bilinecek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ekilde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işa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tl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nmelidir.</a:t>
            </a:r>
            <a:r>
              <a:rPr lang="tr-TR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durumla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</a:t>
            </a:r>
            <a:r>
              <a:rPr lang="tr-TR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ası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topl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nıl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</a:t>
            </a:r>
            <a:r>
              <a:rPr lang="tr-TR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ili</a:t>
            </a:r>
            <a:r>
              <a:rPr lang="tr-TR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tr-TR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</a:t>
            </a:r>
            <a:r>
              <a:rPr lang="tr-TR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pılmalıdır.</a:t>
            </a:r>
            <a:r>
              <a:rPr lang="tr-TR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ili kurum ve kuruluşlardan uzmanların katılımıyla tehlikeli durumlar için alınabilecek önlemler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konusunda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eğitim,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seminer,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farkındalık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çalışmaları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uygulamalar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yapılabilir.</a:t>
            </a:r>
          </a:p>
          <a:p>
            <a:pPr marR="464185" lvl="0" algn="just">
              <a:lnSpc>
                <a:spcPct val="115000"/>
              </a:lnSpc>
              <a:spcBef>
                <a:spcPts val="620"/>
              </a:spcBef>
              <a:spcAft>
                <a:spcPts val="0"/>
              </a:spcAft>
              <a:buSzPts val="1200"/>
              <a:tabLst>
                <a:tab pos="554990" algn="l"/>
              </a:tabLst>
            </a:pPr>
            <a:r>
              <a:rPr lang="tr-T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18.Okul/kurum yönetimi, okul giriş, çıkışlarında ve okul çevresinde öğrenci güvenliğinin</a:t>
            </a:r>
            <a:r>
              <a:rPr lang="tr-TR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sağlanmasına yönelik çalışmaların yapılması için ilgili kurum ve kuruluşlarla işbirliği</a:t>
            </a:r>
            <a:r>
              <a:rPr lang="tr-TR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içerisindedir</a:t>
            </a:r>
            <a:r>
              <a:rPr lang="tr-TR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(güvenli</a:t>
            </a:r>
            <a:r>
              <a:rPr lang="tr-TR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çevre,</a:t>
            </a:r>
            <a:r>
              <a:rPr lang="tr-TR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trafik,</a:t>
            </a:r>
            <a:r>
              <a:rPr lang="tr-TR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servis</a:t>
            </a:r>
            <a:r>
              <a:rPr lang="tr-TR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güvenliği,</a:t>
            </a:r>
            <a:r>
              <a:rPr lang="tr-TR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bariyer,</a:t>
            </a:r>
            <a:r>
              <a:rPr lang="tr-TR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güvenlik</a:t>
            </a:r>
            <a:r>
              <a:rPr lang="tr-TR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kamera</a:t>
            </a:r>
            <a:r>
              <a:rPr lang="tr-TR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sistemi gibi).</a:t>
            </a:r>
          </a:p>
          <a:p>
            <a:pPr marL="554355" marR="464185" indent="220980" algn="just">
              <a:lnSpc>
                <a:spcPct val="115000"/>
              </a:lnSpc>
              <a:spcBef>
                <a:spcPts val="580"/>
              </a:spcBef>
              <a:spcAft>
                <a:spcPts val="0"/>
              </a:spcAft>
            </a:pP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Okul/kurum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yönetimi;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güvenli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çevre,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trafik,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servis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güvenliği,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bariyer,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güvenlik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kamera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sistemi gibi önlemler alınması için ilgili kurum ve kuruluşlarla işbirliği yaparak okul giriş,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çıkışlarında ve okul çevresinde öğrenci güvenliğinin sağlanmasına katkıda bulunmalı ve bunu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belgelemelidir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(ilgili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kurumlarla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yapılan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proje,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protokol,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toplantı, yazışma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vb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709575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CAEF6D4B-48AA-65A6-F878-4452EB7A765D}"/>
              </a:ext>
            </a:extLst>
          </p:cNvPr>
          <p:cNvSpPr txBox="1"/>
          <p:nvPr/>
        </p:nvSpPr>
        <p:spPr>
          <a:xfrm>
            <a:off x="-158449" y="727895"/>
            <a:ext cx="60935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54355"/>
            <a:r>
              <a:rPr lang="tr-TR" sz="24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3c.</a:t>
            </a:r>
            <a:r>
              <a:rPr lang="tr-TR" sz="2400" b="1" kern="0" spc="-2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Sağlıklı</a:t>
            </a:r>
            <a:r>
              <a:rPr lang="tr-TR" sz="2400" b="1" kern="0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Beslenme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81441B7F-8C2E-CBEB-78E6-FA2A35E4ACEE}"/>
              </a:ext>
            </a:extLst>
          </p:cNvPr>
          <p:cNvSpPr txBox="1"/>
          <p:nvPr/>
        </p:nvSpPr>
        <p:spPr>
          <a:xfrm>
            <a:off x="448651" y="1444325"/>
            <a:ext cx="10972800" cy="5127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69900" lvl="0" algn="just">
              <a:lnSpc>
                <a:spcPct val="115000"/>
              </a:lnSpc>
              <a:spcBef>
                <a:spcPts val="845"/>
              </a:spcBef>
              <a:spcAft>
                <a:spcPts val="0"/>
              </a:spcAft>
              <a:buSzPts val="1200"/>
              <a:tabLst>
                <a:tab pos="554990" algn="l"/>
              </a:tabLst>
            </a:pP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1.Okul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Sağlığı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Planında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sağlıklı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beslenme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hizmetlerini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içeren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amaç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hedefler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belirlenmiştir.</a:t>
            </a:r>
          </a:p>
          <a:p>
            <a:pPr marL="554355" marR="46609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1800" spc="1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Sağlığı</a:t>
            </a:r>
            <a:r>
              <a:rPr lang="tr-TR" sz="1800" spc="1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Planında;</a:t>
            </a:r>
            <a:r>
              <a:rPr lang="tr-TR" sz="1800" spc="1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öğrencilerin</a:t>
            </a:r>
            <a:r>
              <a:rPr lang="tr-TR" sz="1800" spc="1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1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1800" spc="1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çalışanlarının</a:t>
            </a:r>
            <a:r>
              <a:rPr lang="tr-TR" sz="1800" spc="1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ihtiyaçlarına</a:t>
            </a:r>
            <a:r>
              <a:rPr lang="tr-TR" sz="1800" spc="1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yönelik</a:t>
            </a:r>
            <a:r>
              <a:rPr lang="tr-TR" sz="1800" spc="1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sağlıklı</a:t>
            </a:r>
            <a:r>
              <a:rPr lang="tr-TR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beslenme</a:t>
            </a:r>
            <a:r>
              <a:rPr lang="tr-TR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hizmetleri</a:t>
            </a:r>
            <a:r>
              <a:rPr lang="tr-TR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kapsamında</a:t>
            </a:r>
            <a:r>
              <a:rPr lang="tr-TR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yapılacak</a:t>
            </a:r>
            <a:r>
              <a:rPr lang="tr-TR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çalışmaları</a:t>
            </a:r>
            <a:r>
              <a:rPr lang="tr-TR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içeren</a:t>
            </a:r>
            <a:r>
              <a:rPr lang="tr-TR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amaç</a:t>
            </a:r>
            <a:r>
              <a:rPr lang="tr-TR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hedeflere</a:t>
            </a:r>
            <a:r>
              <a:rPr lang="tr-TR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yer verilmelidir.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Bunlar,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hem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sağlığını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geliştirmeyi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hem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öğrenciler,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aileler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çalışanlarının sağlık düzeyini yükseltmeyi amaçlamalıdır. Hedeflerin belirlenmesinin ardından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hedefin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uygulaması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için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etkinlik/etkinlikler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belirlenmelidir.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Etkinlikler,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hedef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doğrultusunda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yapılacağını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göstermelidir.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Etkinliklerin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zaman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çizelgeleri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oluşturularak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eğitim-öğretim döneminde yerini alması sağlanmalıdır. Zaman çizelgesi etkinliğin uygulanacağı</a:t>
            </a:r>
            <a:r>
              <a:rPr lang="tr-TR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tarihi veya tarih aralığını gösterir. Plan oluşturulurken Okul Sağlığı Planı örneğinden (Ek 2b)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yararlanılabilir.</a:t>
            </a:r>
          </a:p>
          <a:p>
            <a:pPr marR="467360" lvl="0" algn="just">
              <a:lnSpc>
                <a:spcPct val="115000"/>
              </a:lnSpc>
              <a:spcBef>
                <a:spcPts val="630"/>
              </a:spcBef>
              <a:spcAft>
                <a:spcPts val="0"/>
              </a:spcAft>
              <a:buSzPts val="1200"/>
              <a:tabLst>
                <a:tab pos="554990" algn="l"/>
              </a:tabLst>
            </a:pP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2.Okul/kurum çalışanları sağlıklı yaşam tarzını ve sağlıklı beslenmeyi teşvik edecek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ekilde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</a:t>
            </a:r>
            <a:r>
              <a:rPr lang="tr-TR" sz="18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olmaktadır.</a:t>
            </a:r>
          </a:p>
          <a:p>
            <a:pPr marL="554355" marR="464820" indent="220980" algn="just">
              <a:lnSpc>
                <a:spcPct val="115000"/>
              </a:lnSpc>
              <a:spcBef>
                <a:spcPts val="570"/>
              </a:spcBef>
              <a:spcAft>
                <a:spcPts val="0"/>
              </a:spcAft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Öğrencilerin; sağlıklı bir yaşam biçimi geliştirmesinde ve sağlıklı beslenme alışkanlıkları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kazanmasında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tüm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çalışanlarının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önemli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payları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vardır.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nedenle,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çalışanları</a:t>
            </a:r>
            <a:r>
              <a:rPr lang="tr-TR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öğrencilere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olumlu model olmalıdır.</a:t>
            </a:r>
          </a:p>
          <a:p>
            <a:pPr marL="554355" marR="469265">
              <a:lnSpc>
                <a:spcPct val="115000"/>
              </a:lnSpc>
              <a:spcBef>
                <a:spcPts val="570"/>
              </a:spcBef>
              <a:spcAft>
                <a:spcPts val="0"/>
              </a:spcAft>
            </a:pPr>
            <a:endParaRPr lang="tr-T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4976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402590" y="1367818"/>
            <a:ext cx="10837889" cy="487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>
              <a:spcBef>
                <a:spcPts val="630"/>
              </a:spcBef>
              <a:buSzPts val="1200"/>
              <a:tabLst>
                <a:tab pos="554990" algn="l"/>
              </a:tabLst>
            </a:pP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3.Öğrencilerin</a:t>
            </a:r>
            <a:r>
              <a:rPr lang="tr-TR" sz="20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kahvaltı</a:t>
            </a:r>
            <a:r>
              <a:rPr lang="tr-TR" sz="20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yapmaları</a:t>
            </a:r>
            <a:r>
              <a:rPr lang="tr-TR" sz="20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teşvik</a:t>
            </a:r>
            <a:r>
              <a:rPr lang="tr-TR" sz="20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edilmektedir.</a:t>
            </a:r>
          </a:p>
          <a:p>
            <a:pPr lvl="0">
              <a:spcBef>
                <a:spcPts val="630"/>
              </a:spcBef>
              <a:buSzPts val="1200"/>
              <a:tabLst>
                <a:tab pos="554990" algn="l"/>
              </a:tabLst>
            </a:pPr>
            <a:endParaRPr lang="tr-TR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619125" lvl="0" algn="l">
              <a:lnSpc>
                <a:spcPct val="157000"/>
              </a:lnSpc>
              <a:spcBef>
                <a:spcPts val="805"/>
              </a:spcBef>
              <a:spcAft>
                <a:spcPts val="0"/>
              </a:spcAft>
              <a:buSzPts val="1200"/>
              <a:tabLst>
                <a:tab pos="554990" algn="l"/>
                <a:tab pos="5908675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4.Öğrencilerin ara öğün almaları teşvik edilmekte ve uygun süre ayrılmaktadır.</a:t>
            </a:r>
          </a:p>
          <a:p>
            <a:pPr marR="619125" lvl="0" algn="l">
              <a:lnSpc>
                <a:spcPct val="157000"/>
              </a:lnSpc>
              <a:spcBef>
                <a:spcPts val="805"/>
              </a:spcBef>
              <a:spcAft>
                <a:spcPts val="0"/>
              </a:spcAft>
              <a:buSzPts val="1200"/>
              <a:tabLst>
                <a:tab pos="554990" algn="l"/>
                <a:tab pos="5908675" algn="l"/>
              </a:tabLst>
            </a:pP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Okul/kurumun</a:t>
            </a:r>
            <a:r>
              <a:rPr lang="tr-TR" sz="20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yemekhane/taşımalı</a:t>
            </a:r>
            <a:r>
              <a:rPr lang="tr-TR" sz="2000" b="1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yemek</a:t>
            </a:r>
            <a:r>
              <a:rPr lang="tr-TR" sz="2000" b="1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hizmeti:</a:t>
            </a:r>
            <a:r>
              <a:rPr lang="tr-TR" sz="20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Yok</a:t>
            </a:r>
            <a:r>
              <a:rPr lang="tr-TR" sz="20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□</a:t>
            </a:r>
            <a:r>
              <a:rPr lang="tr-TR" sz="2000" b="1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(10.</a:t>
            </a:r>
            <a:r>
              <a:rPr lang="tr-TR" sz="2000" b="1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maddeye</a:t>
            </a:r>
            <a:r>
              <a:rPr lang="tr-TR" sz="20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geçin)	Var □</a:t>
            </a:r>
            <a:r>
              <a:rPr lang="tr-TR" sz="2000" b="1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(5,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6,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7, 8 ve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</a:t>
            </a:r>
            <a:r>
              <a:rPr lang="tr-TR" sz="2000" b="1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maddeler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değerlendirilmelidir).</a:t>
            </a:r>
          </a:p>
          <a:p>
            <a:pPr marR="619125" lvl="0" algn="l">
              <a:lnSpc>
                <a:spcPct val="157000"/>
              </a:lnSpc>
              <a:spcBef>
                <a:spcPts val="805"/>
              </a:spcBef>
              <a:spcAft>
                <a:spcPts val="0"/>
              </a:spcAft>
              <a:buSzPts val="1200"/>
              <a:tabLst>
                <a:tab pos="554990" algn="l"/>
                <a:tab pos="5908675" algn="l"/>
              </a:tabLst>
            </a:pPr>
            <a:endParaRPr lang="tr-T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25"/>
              </a:spcBef>
              <a:buSzPts val="1200"/>
              <a:tabLst>
                <a:tab pos="55499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5.Yemek</a:t>
            </a:r>
            <a:r>
              <a:rPr lang="tr-TR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yiyebilmek</a:t>
            </a:r>
            <a:r>
              <a:rPr lang="tr-TR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için</a:t>
            </a:r>
            <a:r>
              <a:rPr lang="tr-TR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uygun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süre</a:t>
            </a:r>
            <a:r>
              <a:rPr lang="tr-TR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(en</a:t>
            </a:r>
            <a:r>
              <a:rPr lang="tr-TR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</a:t>
            </a:r>
            <a:r>
              <a:rPr lang="tr-TR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40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dakika)</a:t>
            </a:r>
            <a:r>
              <a:rPr lang="tr-TR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ayrılmaktadır.</a:t>
            </a:r>
          </a:p>
          <a:p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tr-TR" sz="20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tr-TR" sz="2000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lk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tim</a:t>
            </a:r>
            <a:r>
              <a:rPr lang="tr-TR" sz="20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ruml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rı</a:t>
            </a:r>
            <a:r>
              <a:rPr lang="tr-TR" sz="20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tm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i’n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z="20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dinl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nme</a:t>
            </a:r>
            <a:r>
              <a:rPr lang="tr-TR" sz="20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için</a:t>
            </a:r>
            <a:r>
              <a:rPr lang="tr-TR" sz="20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lirli</a:t>
            </a:r>
            <a:r>
              <a:rPr lang="tr-TR" sz="20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tr-TR" sz="20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sür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 az 40 dakika) verilmesi belirtilmektedir. Ortaöğretim Kurumları Yönetmeliği’nde ise “öğle arası</a:t>
            </a:r>
            <a:r>
              <a:rPr lang="tr-TR" sz="20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dinlenme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süresi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45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dakikadan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olamaz”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ifadesi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yer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almaktadır.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kapsamda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yemek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yiyebilmek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dinlenebilmek için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 en az 40 dakika süre ayırmalıdır.</a:t>
            </a:r>
            <a:endParaRPr lang="tr-TR" sz="20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41924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67CD76F4-C61D-B357-EB76-937B0B13B81D}"/>
              </a:ext>
            </a:extLst>
          </p:cNvPr>
          <p:cNvSpPr txBox="1"/>
          <p:nvPr/>
        </p:nvSpPr>
        <p:spPr>
          <a:xfrm>
            <a:off x="569626" y="1598228"/>
            <a:ext cx="10927830" cy="41881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68630" lvl="0" algn="just">
              <a:lnSpc>
                <a:spcPct val="115000"/>
              </a:lnSpc>
              <a:spcBef>
                <a:spcPts val="625"/>
              </a:spcBef>
              <a:buSzPts val="1200"/>
              <a:tabLst>
                <a:tab pos="55499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6.Yemek listeleri Millî Eğitim Bakanlığı ve Sağlık Bakanlığı’nın yayımladığı menü modelleri</a:t>
            </a:r>
            <a:r>
              <a:rPr lang="tr-TR" sz="2000" b="1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örnek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alınarak hazırlanmaktadır.</a:t>
            </a:r>
          </a:p>
          <a:p>
            <a:pPr marL="554355" marR="465455" indent="220980" algn="just">
              <a:lnSpc>
                <a:spcPct val="115000"/>
              </a:lnSpc>
              <a:spcBef>
                <a:spcPts val="570"/>
              </a:spcBef>
              <a:spcAft>
                <a:spcPts val="0"/>
              </a:spcAft>
            </a:pP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B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 </a:t>
            </a:r>
            <a:r>
              <a:rPr lang="tr-TR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konud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’in </a:t>
            </a:r>
            <a:r>
              <a:rPr lang="tr-TR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tr-TR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ns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onlu </a:t>
            </a:r>
            <a:r>
              <a:rPr lang="tr-TR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Okulla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 </a:t>
            </a:r>
            <a:r>
              <a:rPr lang="tr-TR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</a:t>
            </a:r>
            <a:r>
              <a:rPr lang="tr-TR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eslenm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</a:t>
            </a:r>
            <a:r>
              <a:rPr lang="tr-TR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metle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tr-TR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hb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ri” </a:t>
            </a:r>
            <a:r>
              <a:rPr lang="tr-TR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 </a:t>
            </a:r>
            <a:r>
              <a:rPr lang="tr-TR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tr-TR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’nin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“Okul Öncesi ve Okul Çağı Çocuklara Yönelik Beslenme Önerileri ve Menü Programları”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kitabından yararlanılabilir. Özellikle pansiyonlu okullar başta olmak üzere okul idareleri yemek</a:t>
            </a:r>
            <a:r>
              <a:rPr lang="tr-TR" sz="20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listelerinin planlanmasında HSM ve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TSM’lerde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görevli diyetisyenlerden destek talep edebilirler.</a:t>
            </a:r>
            <a:r>
              <a:rPr lang="tr-TR" sz="20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ili doküm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nlara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aş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 linkl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rd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 ulaşıl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bilir:</a:t>
            </a:r>
          </a:p>
          <a:p>
            <a:pPr marL="554355" marR="1467485">
              <a:lnSpc>
                <a:spcPct val="115000"/>
              </a:lnSpc>
              <a:spcBef>
                <a:spcPts val="610"/>
              </a:spcBef>
              <a:spcAft>
                <a:spcPts val="0"/>
              </a:spcAft>
            </a:pPr>
            <a:r>
              <a:rPr lang="tr-TR" sz="20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http://okulsagligi.meb.gov.tr/www/pansiyonlu-okullar-icin-beslenme-hizmetleri</a:t>
            </a:r>
            <a:r>
              <a:rPr lang="tr-TR" sz="2000" spc="-285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u="sng" dirty="0">
                <a:solidFill>
                  <a:srgbClr val="0000FF"/>
                </a:solidFill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rehberi/</a:t>
            </a:r>
            <a:r>
              <a:rPr lang="tr-TR" sz="2000" u="sng" dirty="0" err="1">
                <a:solidFill>
                  <a:srgbClr val="0000FF"/>
                </a:solidFill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icerik</a:t>
            </a:r>
            <a:r>
              <a:rPr lang="tr-TR" sz="2000" u="sng" dirty="0">
                <a:solidFill>
                  <a:srgbClr val="0000FF"/>
                </a:solidFill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/25</a:t>
            </a:r>
            <a:endParaRPr lang="tr-T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4355">
              <a:lnSpc>
                <a:spcPct val="115000"/>
              </a:lnSpc>
              <a:spcBef>
                <a:spcPts val="595"/>
              </a:spcBef>
              <a:spcAft>
                <a:spcPts val="0"/>
              </a:spcAft>
            </a:pPr>
            <a:r>
              <a:rPr lang="tr-TR" sz="2000" spc="-5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http://beslenme.gov.tr/content/files/basin_materyal/okul_oncesi_ve_okul_cagi_cocuklara_yonel</a:t>
            </a:r>
            <a:r>
              <a:rPr lang="tr-TR" sz="20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ik_beslenme_onerileri_ve_menu_programlar_.pdf</a:t>
            </a:r>
            <a:endParaRPr lang="tr-T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7410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0C3BDAEB-DAFC-60D2-80D4-E417C81BA474}"/>
              </a:ext>
            </a:extLst>
          </p:cNvPr>
          <p:cNvSpPr txBox="1"/>
          <p:nvPr/>
        </p:nvSpPr>
        <p:spPr>
          <a:xfrm>
            <a:off x="569626" y="899830"/>
            <a:ext cx="11122702" cy="56396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65455" lvl="0" algn="just">
              <a:spcBef>
                <a:spcPts val="610"/>
              </a:spcBef>
              <a:spcAft>
                <a:spcPts val="0"/>
              </a:spcAft>
              <a:buSzPts val="1200"/>
              <a:tabLst>
                <a:tab pos="554990" algn="l"/>
              </a:tabLst>
            </a:pP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7.Okul/kurum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pansiyonlardaki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yemekhane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hizmetleri,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yönetimi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tarafından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yürürlükteki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mevzuat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kapsamında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ayda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kere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denetlenmekte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gerekli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durumlarda</a:t>
            </a:r>
            <a:r>
              <a:rPr lang="tr-TR" sz="18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spc="-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l/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lçe</a:t>
            </a:r>
            <a:r>
              <a:rPr lang="tr-TR" sz="18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Gıda</a:t>
            </a:r>
            <a:r>
              <a:rPr lang="tr-TR" sz="18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Tarım</a:t>
            </a:r>
            <a:r>
              <a:rPr lang="tr-TR" sz="1800" b="1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Hayvancılık</a:t>
            </a:r>
            <a:r>
              <a:rPr lang="tr-TR" sz="18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Müdürlüğü’nden</a:t>
            </a:r>
            <a:r>
              <a:rPr lang="tr-TR" sz="18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destek</a:t>
            </a:r>
            <a:r>
              <a:rPr lang="tr-TR" sz="18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alınmaktadır.</a:t>
            </a:r>
          </a:p>
          <a:p>
            <a:pPr marL="554355" marR="463550" indent="220980" algn="just">
              <a:lnSpc>
                <a:spcPct val="115000"/>
              </a:lnSpc>
              <a:spcBef>
                <a:spcPts val="585"/>
              </a:spcBef>
              <a:spcAft>
                <a:spcPts val="0"/>
              </a:spcAft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 yönetimi tarafından yemekhane hizmetlerinin denetimi MEB’in Okul Kantinlerinde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tıla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   </a:t>
            </a:r>
            <a:r>
              <a:rPr lang="tr-TR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Gıda</a:t>
            </a:r>
            <a:r>
              <a:rPr lang="tr-TR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   </a:t>
            </a:r>
            <a:r>
              <a:rPr lang="tr-TR" sz="18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  </a:t>
            </a:r>
            <a:r>
              <a:rPr lang="tr-TR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itim   </a:t>
            </a:r>
            <a:r>
              <a:rPr lang="tr-TR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uml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rındaki   </a:t>
            </a:r>
            <a:r>
              <a:rPr lang="tr-TR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Gıd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  </a:t>
            </a:r>
            <a:r>
              <a:rPr lang="tr-TR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tm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inin   </a:t>
            </a:r>
            <a:r>
              <a:rPr lang="tr-TR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tr-TR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tr-TR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   </a:t>
            </a:r>
            <a:r>
              <a:rPr lang="tr-TR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Yönün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tr-TR" sz="18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 Denetlenmesi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hakkında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Genelge’nin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Ek-3’ünde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Kontrol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Denetim</a:t>
            </a:r>
            <a:r>
              <a:rPr lang="tr-TR" sz="1800" spc="3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Formu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kullanılarak</a:t>
            </a:r>
            <a:r>
              <a:rPr lang="tr-TR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yapılmalıdır.</a:t>
            </a:r>
          </a:p>
          <a:p>
            <a:pPr marR="466090" lvl="0" algn="just">
              <a:lnSpc>
                <a:spcPct val="115000"/>
              </a:lnSpc>
              <a:spcBef>
                <a:spcPts val="395"/>
              </a:spcBef>
              <a:spcAft>
                <a:spcPts val="0"/>
              </a:spcAft>
              <a:buSzPts val="1200"/>
              <a:tabLst>
                <a:tab pos="554990" algn="l"/>
              </a:tabLst>
            </a:pP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8.Okul/kurumdaki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yemekhane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ortamları,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yiyecek-içecekler,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yiyecek-içecek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hizmeti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sunanların</a:t>
            </a:r>
            <a:r>
              <a:rPr lang="tr-TR" sz="18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faaliyetleri ilgili mevzuatlara</a:t>
            </a:r>
            <a:r>
              <a:rPr lang="tr-TR" sz="18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uygun olmalıdır.</a:t>
            </a:r>
          </a:p>
          <a:p>
            <a:pPr marL="554355" marR="464820" indent="220980" algn="just">
              <a:lnSpc>
                <a:spcPct val="115000"/>
              </a:lnSpc>
              <a:spcBef>
                <a:spcPts val="570"/>
              </a:spcBef>
              <a:spcAft>
                <a:spcPts val="0"/>
              </a:spcAft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Öğrencilerin yemek yiyebileceği temiz, havalandırılmış, yeterli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ekilde aydınlatılmış ve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yeterli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büyüklükte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alan/yemekhane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olmalıdır.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Yiyecek/içecek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sağlayıcıları/satıcıları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sağlıklı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beslenme ve gıda güvenilirliği kurallarına uygun olmalıdır. Yemekhane çalışanlarına güvenli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gıda üretimi ve sağlıklı beslenme konusunda ilgili kurum ve kuruluşlardan destek alınarak veya</a:t>
            </a:r>
            <a:r>
              <a:rPr lang="tr-TR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uzman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personel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hizmet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eğitimler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düzenlenmeli,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çalışanların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gerekli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belgelerinin</a:t>
            </a:r>
            <a:r>
              <a:rPr lang="tr-TR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(hijyen ve aşçılık gibi belgeler) temini ve uygunluğu düzenli olarak denetlenmelidir. Okulda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servis</a:t>
            </a:r>
            <a:r>
              <a:rPr lang="tr-TR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edilen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yiyecekler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Türkiye’ye</a:t>
            </a:r>
            <a:r>
              <a:rPr lang="tr-TR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Özgü</a:t>
            </a:r>
            <a:r>
              <a:rPr lang="tr-TR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Beslenme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Rehberi’ne</a:t>
            </a:r>
            <a:r>
              <a:rPr lang="tr-TR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uygun</a:t>
            </a:r>
            <a:r>
              <a:rPr lang="tr-TR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olmalı;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yüksek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yağ/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eker</a:t>
            </a:r>
            <a:r>
              <a:rPr lang="tr-TR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yoğun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enerji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içeren,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vitamin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minerallerden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fakir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yiyecek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içecekler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sunulmamalıdır.</a:t>
            </a:r>
          </a:p>
          <a:p>
            <a:pPr marL="554355" marR="463550" indent="220980" algn="just">
              <a:lnSpc>
                <a:spcPct val="115000"/>
              </a:lnSpc>
              <a:spcBef>
                <a:spcPts val="585"/>
              </a:spcBef>
              <a:spcAft>
                <a:spcPts val="0"/>
              </a:spcAft>
            </a:pPr>
            <a:endParaRPr lang="tr-T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0176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EF4F8AE0-AF9C-43B5-E8BF-FC6D0723A44E}"/>
              </a:ext>
            </a:extLst>
          </p:cNvPr>
          <p:cNvSpPr txBox="1"/>
          <p:nvPr/>
        </p:nvSpPr>
        <p:spPr>
          <a:xfrm>
            <a:off x="689549" y="835615"/>
            <a:ext cx="10942818" cy="54038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64185" lvl="0" algn="just">
              <a:lnSpc>
                <a:spcPct val="115000"/>
              </a:lnSpc>
              <a:spcBef>
                <a:spcPts val="625"/>
              </a:spcBef>
              <a:buSzPts val="1200"/>
              <a:tabLst>
                <a:tab pos="55499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9.Okul/kurum ve pansiyonlu okullarda gıda depoları (soğuk hava deposu, kuru gıda, yaş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sebze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meyve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deposu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vb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ilgili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mevzuata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uygun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olarak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ayda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kere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denetlenmektedir.</a:t>
            </a:r>
          </a:p>
          <a:p>
            <a:pPr marL="554355" marR="469900" indent="220980" algn="just">
              <a:lnSpc>
                <a:spcPct val="115000"/>
              </a:lnSpc>
              <a:spcBef>
                <a:spcPts val="585"/>
              </a:spcBef>
              <a:spcAft>
                <a:spcPts val="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 yönetimi tarafından gıda depolarının denetimi MEB’in Okul Kantinlerinde Satılacak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Gıda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lar  </a:t>
            </a:r>
            <a:r>
              <a:rPr lang="tr-TR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  </a:t>
            </a:r>
            <a:r>
              <a:rPr lang="tr-TR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itim  </a:t>
            </a:r>
            <a:r>
              <a:rPr lang="tr-TR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uml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rınd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  </a:t>
            </a:r>
            <a:r>
              <a:rPr lang="tr-TR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Gıd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 </a:t>
            </a:r>
            <a:r>
              <a:rPr lang="tr-TR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İş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tm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inin  </a:t>
            </a:r>
            <a:r>
              <a:rPr lang="tr-TR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  </a:t>
            </a:r>
            <a:r>
              <a:rPr lang="tr-TR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ünd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  </a:t>
            </a:r>
            <a:r>
              <a:rPr lang="tr-TR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tl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nmesi hakkında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Genelge’nin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Ek-3’ünde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yer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alan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Kontrol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Denetim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Formu kullanılarak</a:t>
            </a:r>
            <a:r>
              <a:rPr lang="tr-TR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yapılmalıdır.</a:t>
            </a:r>
          </a:p>
          <a:p>
            <a:pPr marL="554355" marR="464820" algn="just">
              <a:lnSpc>
                <a:spcPct val="115000"/>
              </a:lnSpc>
              <a:spcBef>
                <a:spcPts val="625"/>
              </a:spcBef>
              <a:tabLst>
                <a:tab pos="396748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Okul/kurumun</a:t>
            </a:r>
            <a:r>
              <a:rPr lang="tr-TR" sz="2000" b="1" spc="4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kantini/kooperatifi:</a:t>
            </a:r>
            <a:r>
              <a:rPr lang="tr-TR" sz="2000" b="1" spc="4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Yok</a:t>
            </a:r>
            <a:r>
              <a:rPr lang="tr-TR" sz="2000" b="1" spc="4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□	Var</a:t>
            </a:r>
            <a:r>
              <a:rPr lang="tr-TR" sz="2000" b="1" spc="1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□</a:t>
            </a:r>
            <a:r>
              <a:rPr lang="tr-TR" sz="2000" b="1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554355" marR="464820" algn="just">
              <a:lnSpc>
                <a:spcPct val="115000"/>
              </a:lnSpc>
              <a:spcBef>
                <a:spcPts val="625"/>
              </a:spcBef>
              <a:tabLst>
                <a:tab pos="396748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(10,</a:t>
            </a:r>
            <a:r>
              <a:rPr lang="tr-TR" sz="2000" b="1" spc="1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11,</a:t>
            </a:r>
            <a:r>
              <a:rPr lang="tr-TR" sz="2000" b="1" spc="1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12,</a:t>
            </a:r>
            <a:r>
              <a:rPr lang="tr-TR" sz="2000" b="1" spc="1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</a:t>
            </a:r>
            <a:r>
              <a:rPr lang="tr-TR" sz="2000" b="1" spc="1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Maddeler</a:t>
            </a:r>
            <a:r>
              <a:rPr lang="tr-TR" sz="2000" b="1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değerlendirilmelidir)</a:t>
            </a:r>
          </a:p>
          <a:p>
            <a:pPr marR="465455" lvl="0" algn="just">
              <a:lnSpc>
                <a:spcPct val="115000"/>
              </a:lnSpc>
              <a:spcBef>
                <a:spcPts val="595"/>
              </a:spcBef>
              <a:spcAft>
                <a:spcPts val="0"/>
              </a:spcAft>
              <a:buSzPts val="1200"/>
              <a:tabLst>
                <a:tab pos="55499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10.Okul/kurum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kantin/kooperatifinde;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süt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süt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ürünleri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(süt,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ayran,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yoğurt)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ve/veya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meyve/sebze (tane ile meyve/sebze veya taze sıkılmış meyve/sebze suyu) gibi ürünlerin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satışı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yapılmaktadır.</a:t>
            </a:r>
            <a:endParaRPr lang="tr-T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4355" marR="464185" indent="220980" algn="just">
              <a:lnSpc>
                <a:spcPct val="115000"/>
              </a:lnSpc>
              <a:spcBef>
                <a:spcPts val="580"/>
              </a:spcBef>
              <a:spcAft>
                <a:spcPts val="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Yürürlükteki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Kantinlerinde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Satılacak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Gıdalar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Kurumlarındaki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Gıda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İş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let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rinin</a:t>
            </a:r>
            <a:r>
              <a:rPr lang="tr-TR" sz="20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tr-TR" sz="20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20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nünd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20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tl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nmesi</a:t>
            </a:r>
            <a:r>
              <a:rPr lang="tr-TR" sz="20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kkında</a:t>
            </a:r>
            <a:r>
              <a:rPr lang="tr-TR" sz="20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lge</a:t>
            </a:r>
            <a:r>
              <a:rPr lang="tr-TR" sz="20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tr-TR" sz="2000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2000" spc="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</a:t>
            </a:r>
            <a:r>
              <a:rPr lang="tr-TR" sz="20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dik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 alınmalıdır.</a:t>
            </a:r>
          </a:p>
        </p:txBody>
      </p:sp>
    </p:spTree>
    <p:extLst>
      <p:ext uri="{BB962C8B-B14F-4D97-AF65-F5344CB8AC3E}">
        <p14:creationId xmlns:p14="http://schemas.microsoft.com/office/powerpoint/2010/main" val="10223895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10CFEC02-72B3-C09C-F392-056B03D42AB2}"/>
              </a:ext>
            </a:extLst>
          </p:cNvPr>
          <p:cNvSpPr txBox="1"/>
          <p:nvPr/>
        </p:nvSpPr>
        <p:spPr>
          <a:xfrm>
            <a:off x="499340" y="627047"/>
            <a:ext cx="11176221" cy="56039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69265" lvl="0" algn="just">
              <a:lnSpc>
                <a:spcPct val="115000"/>
              </a:lnSpc>
              <a:spcBef>
                <a:spcPts val="630"/>
              </a:spcBef>
              <a:spcAft>
                <a:spcPts val="0"/>
              </a:spcAft>
              <a:buSzPts val="1200"/>
              <a:tabLst>
                <a:tab pos="55499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11.Yetersiz ve dengesiz beslenmeye neden olabilecek gıda maddelerinin tüketimini özendirici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reklam,</a:t>
            </a:r>
            <a:r>
              <a:rPr lang="tr-TR" sz="20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promosyon,</a:t>
            </a:r>
            <a:r>
              <a:rPr lang="tr-TR" sz="20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tanıtım</a:t>
            </a:r>
            <a:r>
              <a:rPr lang="tr-TR" sz="2000" b="1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amaçlı</a:t>
            </a:r>
            <a:r>
              <a:rPr lang="tr-TR" sz="20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afiş,</a:t>
            </a:r>
            <a:r>
              <a:rPr lang="tr-TR" sz="20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poster,</a:t>
            </a:r>
            <a:r>
              <a:rPr lang="tr-TR" sz="20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broşür</a:t>
            </a:r>
            <a:r>
              <a:rPr lang="tr-TR" sz="20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bulunmamaktadır</a:t>
            </a:r>
            <a:r>
              <a:rPr lang="tr-TR" sz="20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tr-TR" sz="20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ürünlerin</a:t>
            </a:r>
            <a:r>
              <a:rPr lang="tr-TR" sz="2000" b="1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satışı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yapılmamaktadır.</a:t>
            </a:r>
          </a:p>
          <a:p>
            <a:pPr marL="554355" marR="464820" indent="220980" algn="just">
              <a:lnSpc>
                <a:spcPct val="115000"/>
              </a:lnSpc>
              <a:spcBef>
                <a:spcPts val="565"/>
              </a:spcBef>
              <a:spcAft>
                <a:spcPts val="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MEB’in yürürlükte olan ilgili genelge ve yönetmeliklerine göre yağ ve enerji içeriği yüksek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vitamin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minerallerden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fakir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yiyecek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içeceklerin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reklamı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satışı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yapılmayacaktır.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Yürürlükteki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Kantinlerinde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Satılacak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Gıdalar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Kurumlarındaki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Gıda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İş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let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rinin</a:t>
            </a:r>
            <a:r>
              <a:rPr lang="tr-TR" sz="20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tr-TR" sz="20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20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nünd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20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tl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nmesi</a:t>
            </a:r>
            <a:r>
              <a:rPr lang="tr-TR" sz="20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kkın</a:t>
            </a:r>
            <a:r>
              <a:rPr lang="tr-TR" sz="20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lge</a:t>
            </a:r>
            <a:r>
              <a:rPr lang="tr-TR" sz="20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tr-TR" sz="2000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2000" spc="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</a:t>
            </a:r>
            <a:r>
              <a:rPr lang="tr-TR" sz="20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0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dik</a:t>
            </a:r>
            <a:r>
              <a:rPr lang="tr-TR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 alınmalıdır.</a:t>
            </a:r>
          </a:p>
          <a:p>
            <a:pPr marR="464820" lvl="0" algn="just">
              <a:lnSpc>
                <a:spcPct val="115000"/>
              </a:lnSpc>
              <a:spcBef>
                <a:spcPts val="625"/>
              </a:spcBef>
              <a:buSzPts val="1200"/>
              <a:tabLst>
                <a:tab pos="554990" algn="l"/>
              </a:tabLst>
            </a:pP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12.Okul/kurumdaki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kantin/kooperatif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ortamları,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yiyecek-içecekler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kantin/kooperatif</a:t>
            </a:r>
            <a:r>
              <a:rPr lang="tr-TR" sz="2000" b="1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hizmeti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sunanların</a:t>
            </a:r>
            <a:r>
              <a:rPr lang="tr-TR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faaliyetleri ilgili</a:t>
            </a:r>
            <a:r>
              <a:rPr lang="tr-TR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mevzuatlara uygundur.</a:t>
            </a:r>
          </a:p>
          <a:p>
            <a:pPr marL="554355" marR="465455" indent="220980" algn="just">
              <a:lnSpc>
                <a:spcPct val="115000"/>
              </a:lnSpc>
              <a:spcBef>
                <a:spcPts val="555"/>
              </a:spcBef>
              <a:spcAft>
                <a:spcPts val="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Öğrencilerin yemek yiyebileceği temiz, havalandırılmış, yeterli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ekilde aydınlatılmış ve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yeterli büyüklükte alan bulunacaktır. Yiyecek/içecek sağlayıcıları/satıcıları sağlıklı beslenme ve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gıda güvenilirliği kurallarına uyacaktır. Kantin çalışanlarına güvenli gıda üretimi ve sağlıklı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beslenme konusunda ilgili kurum ve kuruluşlardan destek alınarak veya uzman bir personel ile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hizmet içi eğitimler düzenlenmeli, çalışanların gerekli belgelerinin (hijyen belgesi gibi) temini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uygunluğu düzenli olarak denetlenmelidir.</a:t>
            </a:r>
          </a:p>
        </p:txBody>
      </p:sp>
    </p:spTree>
    <p:extLst>
      <p:ext uri="{BB962C8B-B14F-4D97-AF65-F5344CB8AC3E}">
        <p14:creationId xmlns:p14="http://schemas.microsoft.com/office/powerpoint/2010/main" val="3727130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xmlns="" id="{CFD7BB6E-9E3F-83BA-7FAC-C70CF9FAAA29}"/>
              </a:ext>
            </a:extLst>
          </p:cNvPr>
          <p:cNvSpPr txBox="1"/>
          <p:nvPr/>
        </p:nvSpPr>
        <p:spPr>
          <a:xfrm>
            <a:off x="542497" y="1660519"/>
            <a:ext cx="11359693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17.05.2016 tarihinde T.C. Millî Eğitim Bakanlığı (MEB) ve T.C. Sağlık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nl</a:t>
            </a:r>
            <a:r>
              <a:rPr lang="tr-TR" sz="24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z="2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z="24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(S</a:t>
            </a:r>
            <a:r>
              <a:rPr lang="tr-TR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tr-TR" sz="24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sınd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4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“Oku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2400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24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z="2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z="2400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metle</a:t>
            </a:r>
            <a:r>
              <a:rPr lang="tr-TR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z="24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iş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birl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z="2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z="2400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Protokolü”</a:t>
            </a:r>
            <a:r>
              <a:rPr lang="tr-TR" sz="2400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lanmıştır.</a:t>
            </a:r>
            <a:r>
              <a:rPr lang="tr-TR" sz="2400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554355" algn="just">
              <a:spcBef>
                <a:spcPts val="595"/>
              </a:spcBef>
              <a:spcAft>
                <a:spcPts val="0"/>
              </a:spcAft>
            </a:pP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Çalışmalar</a:t>
            </a:r>
            <a:r>
              <a:rPr lang="tr-TR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tr-TR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başlık</a:t>
            </a:r>
            <a:r>
              <a:rPr lang="tr-TR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altında</a:t>
            </a:r>
            <a:r>
              <a:rPr lang="tr-TR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toplanmıştır:</a:t>
            </a:r>
          </a:p>
          <a:p>
            <a:pPr marL="342900" lvl="0" indent="-342900" algn="l">
              <a:spcBef>
                <a:spcPts val="81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82955" algn="l"/>
                <a:tab pos="783590" algn="l"/>
              </a:tabLst>
            </a:pP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Sağlık</a:t>
            </a:r>
            <a:r>
              <a:rPr lang="tr-TR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Hizmetleri,</a:t>
            </a:r>
          </a:p>
          <a:p>
            <a:pPr marL="342900" lvl="0" indent="-342900" algn="l">
              <a:spcBef>
                <a:spcPts val="20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82955" algn="l"/>
                <a:tab pos="783590" algn="l"/>
              </a:tabLst>
            </a:pP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Sağlıklı</a:t>
            </a:r>
            <a:r>
              <a:rPr lang="tr-TR" sz="24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ve</a:t>
            </a:r>
            <a:r>
              <a:rPr lang="tr-TR" sz="24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Güvenli</a:t>
            </a:r>
            <a:r>
              <a:rPr lang="tr-TR" sz="24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Okul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Çevresi,</a:t>
            </a:r>
          </a:p>
          <a:p>
            <a:pPr marL="342900" lvl="0" indent="-342900" algn="l">
              <a:spcBef>
                <a:spcPts val="21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82955" algn="l"/>
                <a:tab pos="783590" algn="l"/>
              </a:tabLst>
            </a:pP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Sağlıklı</a:t>
            </a:r>
            <a:r>
              <a:rPr lang="tr-TR" sz="24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Beslenme,</a:t>
            </a:r>
          </a:p>
          <a:p>
            <a:pPr marL="342900" lvl="0" indent="-342900" algn="l">
              <a:spcBef>
                <a:spcPts val="19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82955" algn="l"/>
                <a:tab pos="783590" algn="l"/>
              </a:tabLst>
            </a:pP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Sağlık</a:t>
            </a:r>
            <a:r>
              <a:rPr lang="tr-TR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Eğitimi,</a:t>
            </a:r>
          </a:p>
          <a:p>
            <a:pPr marL="342900" lvl="0" indent="-342900" algn="l">
              <a:spcBef>
                <a:spcPts val="20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82955" algn="l"/>
                <a:tab pos="783590" algn="l"/>
              </a:tabLst>
            </a:pP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Fiziksel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Aktivite,</a:t>
            </a:r>
          </a:p>
          <a:p>
            <a:pPr marL="342900" lvl="0" indent="-342900" algn="l">
              <a:spcBef>
                <a:spcPts val="21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82955" algn="l"/>
                <a:tab pos="783590" algn="l"/>
              </a:tabLst>
            </a:pP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Aile/Toplum</a:t>
            </a:r>
            <a:r>
              <a:rPr lang="tr-TR" sz="24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Katılımı.</a:t>
            </a:r>
          </a:p>
          <a:p>
            <a:endParaRPr lang="tr-TR" sz="2400" spc="1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136560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CE5580B0-0E9D-C4E8-5F89-9ED07EE0F644}"/>
              </a:ext>
            </a:extLst>
          </p:cNvPr>
          <p:cNvSpPr txBox="1"/>
          <p:nvPr/>
        </p:nvSpPr>
        <p:spPr>
          <a:xfrm>
            <a:off x="1020416" y="1764377"/>
            <a:ext cx="10548731" cy="36477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64185" lvl="0" algn="just">
              <a:lnSpc>
                <a:spcPct val="115000"/>
              </a:lnSpc>
              <a:spcBef>
                <a:spcPts val="395"/>
              </a:spcBef>
              <a:spcAft>
                <a:spcPts val="0"/>
              </a:spcAft>
              <a:buSzPts val="1200"/>
              <a:tabLst>
                <a:tab pos="554990" algn="l"/>
              </a:tabLst>
            </a:pP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13.Okul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kantini;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ilgili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genelgede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belirtilen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esaslara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uygun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olarak,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ayda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kez</a:t>
            </a:r>
            <a:r>
              <a:rPr lang="tr-TR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denetlenmektedir.</a:t>
            </a:r>
          </a:p>
          <a:p>
            <a:pPr marL="554355" marR="461645" indent="220980" algn="just">
              <a:lnSpc>
                <a:spcPct val="115000"/>
              </a:lnSpc>
              <a:spcBef>
                <a:spcPts val="570"/>
              </a:spcBef>
              <a:spcAft>
                <a:spcPts val="0"/>
              </a:spcAft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MEB’in 2852893 sayılı Okul Kantinlerinde Satılacak Gıdalar ve Eğitim Kurumlarındaki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Gıd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İş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let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rinin</a:t>
            </a:r>
            <a:r>
              <a:rPr lang="tr-TR" sz="1800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tr-TR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1800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Yönünd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18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tl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z="1800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lgesi</a:t>
            </a:r>
            <a:r>
              <a:rPr lang="tr-TR" sz="1800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10.03.20</a:t>
            </a:r>
            <a:r>
              <a:rPr lang="tr-TR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tr-TR" sz="1800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ihinde</a:t>
            </a:r>
            <a:r>
              <a:rPr lang="tr-TR" sz="18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rü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girmiştir. Kantin denetimleri genelge ekinde bulunan “Millî Eğitim Bakanlığına Bağlı (Resmi-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Özel) Okul/Kurumların Bünyesinde Faaliyet Gösteren Yemekhane, Kantin, Kafeterya, Büfe,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18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z="1800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Gib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z="1800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Gıd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İş</a:t>
            </a:r>
            <a:r>
              <a:rPr lang="tr-TR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tm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ine</a:t>
            </a:r>
            <a:r>
              <a:rPr lang="tr-TR" sz="18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tr-TR" sz="1800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Kontr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</a:t>
            </a:r>
            <a:r>
              <a:rPr lang="tr-TR" sz="1800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tim</a:t>
            </a:r>
            <a:r>
              <a:rPr lang="tr-TR" sz="1800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mu”</a:t>
            </a:r>
            <a:r>
              <a:rPr lang="tr-TR" sz="18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kull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nıl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z="1800" spc="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pılmalıd</a:t>
            </a:r>
            <a:r>
              <a:rPr lang="tr-TR" sz="18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r. Yürürlüğe giren genelgeye göre kantin denetimi yapılmalıdır. Genelgede yer alan Okul Sağlığı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Bilim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Kurulu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Karar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Tutanağına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(Genelge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Ek:2)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göre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satışı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yapılmayacak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ürünlerin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satışı</a:t>
            </a:r>
            <a:r>
              <a:rPr lang="tr-TR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engellenmelidir. Denetim sonucunda sağlığı olumsuz etkileyecek bir durumla karşılaşılırsa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tr-TR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 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Gıd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  T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rım   ve  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tr-TR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ılık  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Müdürlü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  </a:t>
            </a:r>
            <a:r>
              <a:rPr lang="tr-TR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  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işb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rli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 </a:t>
            </a:r>
            <a:r>
              <a:rPr lang="tr-TR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pıl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 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tr-TR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gunsu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lukl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rın giderilmesi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sağlanmalıdır.</a:t>
            </a:r>
          </a:p>
        </p:txBody>
      </p:sp>
    </p:spTree>
    <p:extLst>
      <p:ext uri="{BB962C8B-B14F-4D97-AF65-F5344CB8AC3E}">
        <p14:creationId xmlns:p14="http://schemas.microsoft.com/office/powerpoint/2010/main" val="30956608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8DA3202F-0989-7043-DE49-F093B1D75932}"/>
              </a:ext>
            </a:extLst>
          </p:cNvPr>
          <p:cNvSpPr txBox="1"/>
          <p:nvPr/>
        </p:nvSpPr>
        <p:spPr>
          <a:xfrm>
            <a:off x="402590" y="1241631"/>
            <a:ext cx="60935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spcBef>
                <a:spcPts val="625"/>
              </a:spcBef>
              <a:buSzPts val="1200"/>
              <a:tabLst>
                <a:tab pos="554990" algn="l"/>
              </a:tabLst>
            </a:pPr>
            <a:r>
              <a:rPr lang="tr-TR" sz="2400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C.</a:t>
            </a:r>
            <a:r>
              <a:rPr lang="tr-TR" sz="24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SONUÇ</a:t>
            </a:r>
            <a:r>
              <a:rPr lang="tr-TR" sz="24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4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RAPORLAMA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xmlns="" id="{8A0D565C-85F1-471C-6023-CCA660ED1200}"/>
              </a:ext>
            </a:extLst>
          </p:cNvPr>
          <p:cNvSpPr txBox="1"/>
          <p:nvPr/>
        </p:nvSpPr>
        <p:spPr>
          <a:xfrm>
            <a:off x="250190" y="2331406"/>
            <a:ext cx="11454630" cy="2055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0" marR="466725" lvl="2" indent="-228600" algn="just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  <a:buFont typeface="+mj-lt"/>
              <a:buAutoNum type="arabicPeriod"/>
              <a:tabLst>
                <a:tab pos="554990" algn="l"/>
              </a:tabLst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</a:t>
            </a:r>
            <a:r>
              <a:rPr lang="tr-TR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kapsamında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Sağlığı</a:t>
            </a:r>
            <a:r>
              <a:rPr lang="tr-TR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Değerlendirme</a:t>
            </a:r>
            <a:r>
              <a:rPr lang="tr-TR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Ekibi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tarafından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gerçekleştirilen</a:t>
            </a:r>
            <a:r>
              <a:rPr lang="tr-TR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ziyareti</a:t>
            </a:r>
            <a:r>
              <a:rPr lang="tr-TR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 değerlendirme sırasında;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Form-2 ve Form-3; 3’er nüsha olarak düzenlenecektir. Bir nüsha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TSM’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bir nüsha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illî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itim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Müdürlü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nde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 nüsha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okulda k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lac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ktır.</a:t>
            </a:r>
            <a:endParaRPr lang="tr-T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marR="464820" lvl="2" indent="-228600" algn="just">
              <a:lnSpc>
                <a:spcPct val="115000"/>
              </a:lnSpc>
              <a:spcBef>
                <a:spcPts val="605"/>
              </a:spcBef>
              <a:spcAft>
                <a:spcPts val="0"/>
              </a:spcAft>
              <a:buFont typeface="+mj-lt"/>
              <a:buAutoNum type="arabicPeriod"/>
              <a:tabLst>
                <a:tab pos="554990" algn="l"/>
              </a:tabLst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Değerlendirme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Ekibi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tarafından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yapılan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değerlendirme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sonrasında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eksiklikleri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olduğu</a:t>
            </a:r>
            <a:r>
              <a:rPr lang="tr-TR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ptan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1800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okull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r,</a:t>
            </a:r>
            <a:r>
              <a:rPr lang="tr-TR" sz="1800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ksi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tr-TR" sz="1800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1800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kısa</a:t>
            </a:r>
            <a:r>
              <a:rPr lang="tr-TR" sz="1800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sür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tr-TR" sz="1800" spc="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tam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ml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z="1800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sonuç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z="18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TSM</a:t>
            </a:r>
            <a:r>
              <a:rPr lang="tr-TR" sz="1800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lçe</a:t>
            </a:r>
            <a:r>
              <a:rPr lang="tr-TR" sz="1800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illî</a:t>
            </a:r>
            <a:r>
              <a:rPr lang="tr-TR" sz="18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itim Müdürlüğü’ne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raporlamalıdır.</a:t>
            </a:r>
            <a:endParaRPr lang="tr-T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6693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52844B9D-224E-DF59-03BA-301C750BB515}"/>
              </a:ext>
            </a:extLst>
          </p:cNvPr>
          <p:cNvSpPr/>
          <p:nvPr/>
        </p:nvSpPr>
        <p:spPr>
          <a:xfrm>
            <a:off x="3362154" y="2880540"/>
            <a:ext cx="545059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TEŞEKKÜRLER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2922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5" name="Group 2">
            <a:extLst>
              <a:ext uri="{FF2B5EF4-FFF2-40B4-BE49-F238E27FC236}">
                <a16:creationId xmlns:a16="http://schemas.microsoft.com/office/drawing/2014/main" xmlns="" id="{44956AC2-115A-D71B-BCA7-4839E39EB995}"/>
              </a:ext>
            </a:extLst>
          </p:cNvPr>
          <p:cNvGrpSpPr>
            <a:grpSpLocks/>
          </p:cNvGrpSpPr>
          <p:nvPr/>
        </p:nvGrpSpPr>
        <p:grpSpPr bwMode="auto">
          <a:xfrm>
            <a:off x="944381" y="1660519"/>
            <a:ext cx="10388184" cy="4820634"/>
            <a:chOff x="3093" y="155"/>
            <a:chExt cx="5735" cy="5808"/>
          </a:xfrm>
        </p:grpSpPr>
        <p:pic>
          <p:nvPicPr>
            <p:cNvPr id="2051" name="Picture 3">
              <a:extLst>
                <a:ext uri="{FF2B5EF4-FFF2-40B4-BE49-F238E27FC236}">
                  <a16:creationId xmlns:a16="http://schemas.microsoft.com/office/drawing/2014/main" xmlns="" id="{F5E640D0-D8B7-2BD9-CAE7-88DD66F59F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5" y="198"/>
              <a:ext cx="5392" cy="5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xmlns="" id="{64C3EEAD-BA60-5663-2A1E-D3394123C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8" y="160"/>
              <a:ext cx="5725" cy="5798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9" name="Metin kutusu 8">
            <a:extLst>
              <a:ext uri="{FF2B5EF4-FFF2-40B4-BE49-F238E27FC236}">
                <a16:creationId xmlns:a16="http://schemas.microsoft.com/office/drawing/2014/main" xmlns="" id="{AFC683F6-5249-EB74-278E-948ECFA54C02}"/>
              </a:ext>
            </a:extLst>
          </p:cNvPr>
          <p:cNvSpPr txBox="1"/>
          <p:nvPr/>
        </p:nvSpPr>
        <p:spPr>
          <a:xfrm>
            <a:off x="953215" y="544270"/>
            <a:ext cx="101156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8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tr-TR" sz="18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Okulda</a:t>
            </a:r>
            <a:r>
              <a:rPr lang="tr-TR" sz="18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Sağlığın</a:t>
            </a:r>
            <a:r>
              <a:rPr lang="tr-TR" sz="18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Korunması</a:t>
            </a:r>
            <a:r>
              <a:rPr lang="tr-TR" sz="18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Geliştirilmesi</a:t>
            </a:r>
            <a:r>
              <a:rPr lang="tr-TR" sz="18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Programı</a:t>
            </a:r>
            <a:r>
              <a:rPr lang="tr-TR" sz="18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Bileşenleri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677881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07340">
              <a:spcBef>
                <a:spcPts val="395"/>
              </a:spcBef>
              <a:spcAft>
                <a:spcPts val="0"/>
              </a:spcAft>
              <a:tabLst>
                <a:tab pos="6465570" algn="l"/>
              </a:tabLst>
            </a:pPr>
            <a:r>
              <a:rPr lang="tr-TR" sz="2400" b="0" spc="-1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BÖLÜM</a:t>
            </a:r>
            <a:r>
              <a:rPr lang="tr-TR" sz="2400" b="1" spc="7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I:</a:t>
            </a:r>
            <a:r>
              <a:rPr lang="tr-TR" sz="2400" b="1" spc="7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GENEL</a:t>
            </a:r>
            <a:r>
              <a:rPr lang="tr-TR" sz="2400" b="1" spc="8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spc="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LKELER</a:t>
            </a:r>
            <a:r>
              <a:rPr lang="tr-TR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tr-TR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0F5ED697-43ED-6D54-6004-0FCA59E56932}"/>
              </a:ext>
            </a:extLst>
          </p:cNvPr>
          <p:cNvSpPr txBox="1"/>
          <p:nvPr/>
        </p:nvSpPr>
        <p:spPr>
          <a:xfrm>
            <a:off x="284812" y="1338072"/>
            <a:ext cx="11752289" cy="5050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462915" lvl="0" indent="-285750" algn="just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q"/>
              <a:tabLst>
                <a:tab pos="554990" algn="l"/>
              </a:tabLst>
            </a:pP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İll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rde </a:t>
            </a:r>
            <a:r>
              <a:rPr lang="tr-TR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Okuld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tr-TR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ın </a:t>
            </a:r>
            <a:r>
              <a:rPr lang="tr-TR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unması </a:t>
            </a:r>
            <a:r>
              <a:rPr lang="tr-TR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 </a:t>
            </a:r>
            <a:r>
              <a:rPr lang="tr-TR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</a:t>
            </a:r>
            <a:r>
              <a:rPr lang="tr-TR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irilmesi </a:t>
            </a:r>
            <a:r>
              <a:rPr lang="tr-TR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nın </a:t>
            </a:r>
            <a:r>
              <a:rPr lang="tr-TR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ütülmesind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n; </a:t>
            </a:r>
            <a:r>
              <a:rPr lang="tr-TR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lık Bakanlığı adına Halk Sağlığı Müdürlükleri (HSM) ve Toplum Sağlığı Merkezleri (TSM), Millî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itim 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nlı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dı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ise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tr-TR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illî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itim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Müdürlükle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sorumludur.</a:t>
            </a:r>
          </a:p>
          <a:p>
            <a:pPr marL="285750" marR="462915" lvl="0" indent="-285750" algn="just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q"/>
              <a:tabLst>
                <a:tab pos="554990" algn="l"/>
              </a:tabLst>
            </a:pP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Kurumlar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arası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verimli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eşgüdüm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içerisinde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hareket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edilmesi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açısından,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sağlığı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lı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şmala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rında </a:t>
            </a:r>
            <a:r>
              <a:rPr lang="tr-TR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lili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pc="-20" dirty="0">
                <a:effectLst/>
                <a:latin typeface="Arial MT"/>
                <a:ea typeface="Times New Roman" panose="02020603050405020304" pitchFamily="18" charset="0"/>
              </a:rPr>
              <a:t>, </a:t>
            </a:r>
            <a:r>
              <a:rPr lang="tr-TR" spc="-105" dirty="0">
                <a:effectLst/>
                <a:latin typeface="Arial MT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 </a:t>
            </a:r>
            <a:r>
              <a:rPr lang="tr-TR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 </a:t>
            </a:r>
            <a:r>
              <a:rPr lang="tr-TR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 </a:t>
            </a:r>
            <a:r>
              <a:rPr lang="tr-TR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illî </a:t>
            </a:r>
            <a:r>
              <a:rPr lang="tr-TR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itim </a:t>
            </a:r>
            <a:r>
              <a:rPr lang="tr-TR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Müdürlükle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tr-TR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asınd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tr-TR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işa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nin </a:t>
            </a:r>
            <a:r>
              <a:rPr lang="tr-TR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rtırılm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ası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 </a:t>
            </a:r>
            <a:r>
              <a:rPr lang="tr-TR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taşım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ktadı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tr-TR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 </a:t>
            </a:r>
            <a:r>
              <a:rPr lang="tr-TR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ıf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ıssıhha </a:t>
            </a:r>
            <a:r>
              <a:rPr lang="tr-TR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ulu </a:t>
            </a:r>
            <a:r>
              <a:rPr lang="tr-TR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tr-TR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ille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</a:t>
            </a:r>
            <a:r>
              <a:rPr lang="tr-TR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</a:t>
            </a:r>
            <a:r>
              <a:rPr lang="tr-TR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 </a:t>
            </a:r>
            <a:r>
              <a:rPr lang="tr-TR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ardım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ısı </a:t>
            </a:r>
            <a:r>
              <a:rPr lang="tr-TR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 </a:t>
            </a:r>
            <a:r>
              <a:rPr lang="tr-TR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çe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 </a:t>
            </a:r>
            <a:r>
              <a:rPr lang="tr-TR" spc="-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aş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nlı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ın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pc="-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ille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</a:t>
            </a:r>
            <a:r>
              <a:rPr lang="tr-TR" spc="-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HS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 </a:t>
            </a:r>
            <a:r>
              <a:rPr lang="tr-TR" spc="-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 </a:t>
            </a:r>
            <a:r>
              <a:rPr lang="tr-TR" spc="-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 </a:t>
            </a:r>
            <a:r>
              <a:rPr lang="tr-TR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llî </a:t>
            </a:r>
            <a:r>
              <a:rPr lang="tr-TR" spc="-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itim </a:t>
            </a:r>
            <a:r>
              <a:rPr lang="tr-TR" spc="-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Müdürlü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ü, </a:t>
            </a:r>
            <a:r>
              <a:rPr lang="tr-TR" spc="-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çe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</a:t>
            </a:r>
            <a:r>
              <a:rPr lang="tr-TR" spc="-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TSM </a:t>
            </a:r>
            <a:r>
              <a:rPr lang="tr-TR" spc="-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 </a:t>
            </a:r>
            <a:r>
              <a:rPr lang="tr-TR" spc="-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İlçe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illî 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itim 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Müdürlü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’nün 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tılımı 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 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 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 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 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 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oluşt</a:t>
            </a:r>
            <a:r>
              <a:rPr lang="tr-TR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rul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ktır. G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kli  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üld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  </a:t>
            </a:r>
            <a:r>
              <a:rPr lang="tr-TR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rde  </a:t>
            </a:r>
            <a:r>
              <a:rPr lang="tr-TR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  </a:t>
            </a:r>
            <a:r>
              <a:rPr lang="tr-TR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ili  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tr-TR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 </a:t>
            </a:r>
            <a:r>
              <a:rPr lang="tr-TR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kurum  </a:t>
            </a:r>
            <a:r>
              <a:rPr lang="tr-TR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temsilcile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nin  </a:t>
            </a:r>
            <a:r>
              <a:rPr lang="tr-TR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(G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lik  </a:t>
            </a:r>
            <a:r>
              <a:rPr lang="tr-TR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  </a:t>
            </a:r>
            <a:r>
              <a:rPr lang="tr-TR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Spor Müdürlüğü,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Tarım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Gıda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Hayvancılık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Müdürlüğü,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Emniyet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Müdürlüğü,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Jandarma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Komutanlığı,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Yerel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Yönetimler,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Üniversiteler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gibi)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katılımı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sağlanabilir.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kurulların,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tr-TR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nin</a:t>
            </a:r>
            <a:r>
              <a:rPr lang="tr-TR" spc="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lı</a:t>
            </a:r>
            <a:r>
              <a:rPr lang="tr-TR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nı</a:t>
            </a:r>
            <a:r>
              <a:rPr lang="tr-TR" spc="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planl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</a:t>
            </a:r>
            <a:r>
              <a:rPr lang="tr-TR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pıl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lı</a:t>
            </a:r>
            <a:r>
              <a:rPr lang="tr-TR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rı</a:t>
            </a:r>
            <a:r>
              <a:rPr lang="tr-TR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rl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ndirm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tr-TR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en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</a:t>
            </a:r>
            <a:r>
              <a:rPr lang="tr-TR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yılda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kez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toplanması sağlanmalıdır.</a:t>
            </a:r>
          </a:p>
          <a:p>
            <a:pPr marL="285750" marR="462915" lvl="0" indent="-285750" algn="just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q"/>
              <a:tabLst>
                <a:tab pos="554990" algn="l"/>
              </a:tabLst>
            </a:pP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Okulda</a:t>
            </a:r>
            <a:r>
              <a:rPr lang="tr-TR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Sağlığın</a:t>
            </a:r>
            <a:r>
              <a:rPr lang="tr-TR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Korunması</a:t>
            </a:r>
            <a:r>
              <a:rPr lang="tr-TR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Geliştirilmesi</a:t>
            </a:r>
            <a:r>
              <a:rPr lang="tr-TR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Programı</a:t>
            </a:r>
            <a:r>
              <a:rPr lang="tr-TR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kapsamında</a:t>
            </a:r>
            <a:r>
              <a:rPr lang="tr-TR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çalışmaların</a:t>
            </a:r>
            <a:r>
              <a:rPr lang="tr-TR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yürütülmesi</a:t>
            </a:r>
            <a:r>
              <a:rPr lang="tr-TR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sonuç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ın</a:t>
            </a:r>
            <a:r>
              <a:rPr lang="tr-TR" spc="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porl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nmas</a:t>
            </a:r>
            <a:r>
              <a:rPr lang="tr-TR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nd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tr-TR" spc="-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pc="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pc="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metle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tr-TR" spc="-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İş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birl</a:t>
            </a:r>
            <a:r>
              <a:rPr lang="tr-TR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pc="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Protokol</a:t>
            </a:r>
            <a:r>
              <a:rPr lang="tr-TR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pc="-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tr-TR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gulama</a:t>
            </a:r>
            <a:r>
              <a:rPr lang="tr-TR" spc="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Kıl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vu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u, 25.01.2013 tarihli ve 28539 sayılı Aile Hekimliği Uygulama Yönetmeliği, 05.02.2015 tarihli ve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29258</a:t>
            </a:r>
            <a:r>
              <a:rPr lang="tr-TR" spc="1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sayılı</a:t>
            </a:r>
            <a:r>
              <a:rPr lang="tr-TR" spc="1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Toplum</a:t>
            </a:r>
            <a:r>
              <a:rPr lang="tr-TR" spc="1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Sağlığı</a:t>
            </a:r>
            <a:r>
              <a:rPr lang="tr-TR" spc="1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Merkezi</a:t>
            </a:r>
            <a:r>
              <a:rPr lang="tr-TR" spc="1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pc="1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Bağlı</a:t>
            </a:r>
            <a:r>
              <a:rPr lang="tr-TR" spc="1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Birimler</a:t>
            </a:r>
            <a:r>
              <a:rPr lang="tr-TR" spc="1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Yönetmeliği</a:t>
            </a:r>
            <a:r>
              <a:rPr lang="tr-TR" spc="1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pc="2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ilgili</a:t>
            </a:r>
            <a:r>
              <a:rPr lang="tr-TR" spc="1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diğer</a:t>
            </a:r>
            <a:r>
              <a:rPr lang="tr-TR" spc="1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mevzuat</a:t>
            </a:r>
            <a:r>
              <a:rPr lang="tr-TR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esas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alınacaktır.</a:t>
            </a:r>
          </a:p>
        </p:txBody>
      </p:sp>
    </p:spTree>
    <p:extLst>
      <p:ext uri="{BB962C8B-B14F-4D97-AF65-F5344CB8AC3E}">
        <p14:creationId xmlns:p14="http://schemas.microsoft.com/office/powerpoint/2010/main" val="547313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63F5CC69-329A-163F-085C-AB0DBDA2BE84}"/>
              </a:ext>
            </a:extLst>
          </p:cNvPr>
          <p:cNvSpPr txBox="1"/>
          <p:nvPr/>
        </p:nvSpPr>
        <p:spPr>
          <a:xfrm>
            <a:off x="768626" y="413238"/>
            <a:ext cx="10959548" cy="6031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464185" lvl="0" indent="-285750" algn="just">
              <a:lnSpc>
                <a:spcPct val="115000"/>
              </a:lnSpc>
              <a:spcBef>
                <a:spcPts val="59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q"/>
              <a:tabLst>
                <a:tab pos="554990" algn="l"/>
              </a:tabLst>
            </a:pP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Okulla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</a:t>
            </a:r>
            <a:r>
              <a:rPr lang="tr-TR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pıl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aca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z="1800" spc="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leme</a:t>
            </a:r>
            <a:r>
              <a:rPr lang="tr-TR" sz="18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ndirme</a:t>
            </a:r>
            <a:r>
              <a:rPr lang="tr-TR" sz="1800" spc="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</a:t>
            </a:r>
            <a:r>
              <a:rPr lang="tr-TR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ış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z="1800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TSM</a:t>
            </a:r>
            <a:r>
              <a:rPr lang="tr-TR" sz="1800" spc="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tr-TR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llî</a:t>
            </a:r>
            <a:r>
              <a:rPr lang="tr-TR" sz="1800" spc="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itim</a:t>
            </a:r>
            <a:r>
              <a:rPr lang="tr-TR" sz="1800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Müdürlü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 tarafından eşgüdümlü gerçekleştirilecektir. İlçe Millî Eğitim Müdürlüğü; </a:t>
            </a:r>
            <a:r>
              <a:rPr lang="tr-TR" sz="1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TSM’ler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tarafından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okullarda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yapılacak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izleme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değerlendirme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çalışmalarını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yönetimlerine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önceden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bildirecek,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okullarda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gerekli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hazırlıkların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yapılmasını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sağlayacak,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izleme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değerlendirme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çalışmalarına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katılacaktır.</a:t>
            </a:r>
          </a:p>
          <a:p>
            <a:pPr marL="285750" marR="464185" lvl="0" indent="-285750" algn="just">
              <a:lnSpc>
                <a:spcPct val="115000"/>
              </a:lnSpc>
              <a:spcBef>
                <a:spcPts val="59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q"/>
              <a:tabLst>
                <a:tab pos="554990" algn="l"/>
              </a:tabLst>
            </a:pPr>
            <a:r>
              <a:rPr lang="tr-TR" sz="1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HSM’lerde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Okulda Sağlığın Korunması ve Geliştirilmesi Programı; Çocuk, Ergen, Kadın ve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Üreme Sağlığı Hizmetleri, Toplum Sağlığı Hizmetleri, Aile Hekimliği Uygulama, Çevre Sağlığı</a:t>
            </a:r>
            <a:r>
              <a:rPr lang="tr-TR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ube/Birimlerince ve okul sağlığı konusunda çalışmalar yapan diğer şube ya da birimlerce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eşgüdümlü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olarak</a:t>
            </a:r>
            <a:r>
              <a:rPr lang="tr-TR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yürütülecektir.</a:t>
            </a:r>
          </a:p>
          <a:p>
            <a:pPr marL="285750" marR="464185" lvl="0" indent="-285750" algn="just">
              <a:lnSpc>
                <a:spcPct val="115000"/>
              </a:lnSpc>
              <a:spcBef>
                <a:spcPts val="59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q"/>
              <a:tabLst>
                <a:tab pos="554990" algn="l"/>
              </a:tabLst>
            </a:pPr>
            <a:r>
              <a:rPr lang="tr-TR" sz="1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HSM’lerde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Okulda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Sağlığın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Korunması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Geliştirilmesi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Programının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koordinasyonu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sekretaryası</a:t>
            </a:r>
            <a:r>
              <a:rPr lang="tr-TR" sz="1800" spc="-20" dirty="0">
                <a:effectLst/>
                <a:latin typeface="Arial MT"/>
                <a:ea typeface="Times New Roman" panose="02020603050405020304" pitchFamily="18" charset="0"/>
              </a:rPr>
              <a:t>,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Bulaşıcı Olmayan Hastalıklar Programlar ve Kanser Şubesi (varsa Çocuk, Ergen,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dın  </a:t>
            </a:r>
            <a:r>
              <a:rPr lang="tr-TR" sz="18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  </a:t>
            </a:r>
            <a:r>
              <a:rPr lang="tr-TR" sz="1800" spc="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  </a:t>
            </a:r>
            <a:r>
              <a:rPr lang="tr-TR" sz="1800" spc="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ğlı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  </a:t>
            </a:r>
            <a:r>
              <a:rPr lang="tr-TR" sz="18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metle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 </a:t>
            </a:r>
            <a:r>
              <a:rPr lang="tr-TR" sz="18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ub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esi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 </a:t>
            </a:r>
            <a:r>
              <a:rPr lang="tr-TR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fınd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  </a:t>
            </a:r>
            <a:r>
              <a:rPr lang="tr-TR" sz="1800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pıl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ktır.  </a:t>
            </a:r>
            <a:r>
              <a:rPr lang="tr-TR" sz="1800" spc="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  </a:t>
            </a:r>
            <a:r>
              <a:rPr lang="tr-TR" sz="18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illî  </a:t>
            </a:r>
            <a:r>
              <a:rPr lang="tr-TR" sz="18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itim Müdürlüğünde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programın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koordinasyonu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sekretaryası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Sağlığı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Hizmetlerinden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sorumlu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ube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Müdürlüğü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aracılığı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 gerçekleştirilecektir.</a:t>
            </a:r>
          </a:p>
          <a:p>
            <a:pPr marL="285750" marR="464185" lvl="0" indent="-285750" algn="just">
              <a:lnSpc>
                <a:spcPct val="115000"/>
              </a:lnSpc>
              <a:spcBef>
                <a:spcPts val="59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q"/>
              <a:tabLst>
                <a:tab pos="554990" algn="l"/>
              </a:tabLst>
            </a:pPr>
            <a:r>
              <a:rPr lang="tr-TR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 </a:t>
            </a:r>
            <a:r>
              <a:rPr lang="tr-TR" sz="18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dü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tr-TR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inde </a:t>
            </a:r>
            <a:r>
              <a:rPr lang="tr-TR" sz="18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tr-TR" sz="1800" spc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</a:t>
            </a:r>
            <a:r>
              <a:rPr lang="tr-TR" sz="1800" spc="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sonuç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18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tr-TR" sz="1800" spc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tim </a:t>
            </a:r>
            <a:r>
              <a:rPr lang="tr-TR" sz="18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lı </a:t>
            </a:r>
            <a:r>
              <a:rPr lang="tr-TR" sz="18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sonund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tr-TR" sz="18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ılda </a:t>
            </a:r>
            <a:r>
              <a:rPr lang="tr-TR" sz="18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 </a:t>
            </a:r>
            <a:r>
              <a:rPr lang="tr-TR" sz="18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 </a:t>
            </a:r>
            <a:r>
              <a:rPr lang="tr-TR" sz="1800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tr-TR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rm </a:t>
            </a:r>
            <a:r>
              <a:rPr lang="tr-TR" sz="18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 doldurularak SB ve MEB’e bildirilecektir. Türkiye Halk Sağlığı Kurumu, Çocuk ve Ergen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Sağlığı Daire Başkanlığına yapılacak bildirimler, Halk Sağlığı Müdürlüğü Bulaşıcı Olmayan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Hastalıklar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Programlar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Kanser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ubesi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(varsa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Çocuk,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Ergen,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Kadın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Üreme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Sağlığı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Hizmetleri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ubesi)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aracılığı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ile;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Millî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Bakanlığı,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Mesleki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Teknik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Genel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Müdürlü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ü,</a:t>
            </a:r>
            <a:r>
              <a:rPr lang="tr-TR" sz="18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z="1800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</a:t>
            </a:r>
            <a:r>
              <a:rPr lang="tr-TR" sz="18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</a:t>
            </a:r>
            <a:r>
              <a:rPr lang="tr-TR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tr-TR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18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Etkinlikler</a:t>
            </a:r>
            <a:r>
              <a:rPr lang="tr-TR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ire</a:t>
            </a:r>
            <a:r>
              <a:rPr lang="tr-TR" sz="18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aşkanl</a:t>
            </a:r>
            <a:r>
              <a:rPr lang="tr-TR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ı’na</a:t>
            </a:r>
            <a:r>
              <a:rPr lang="tr-TR" sz="1800" spc="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tr-TR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z="18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bildirimler</a:t>
            </a:r>
            <a:r>
              <a:rPr lang="tr-TR" sz="18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ise</a:t>
            </a:r>
            <a:r>
              <a:rPr lang="tr-TR" sz="1800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 Millî Eğitim Müdürlüğü Okul Sağlığı Hizmetlerinden sorumlu </a:t>
            </a:r>
            <a:r>
              <a:rPr lang="tr-TR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ube Müdürlüğü aracılığı ile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gerçekleştirilecektir.</a:t>
            </a:r>
          </a:p>
        </p:txBody>
      </p:sp>
    </p:spTree>
    <p:extLst>
      <p:ext uri="{BB962C8B-B14F-4D97-AF65-F5344CB8AC3E}">
        <p14:creationId xmlns:p14="http://schemas.microsoft.com/office/powerpoint/2010/main" val="349752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F6C7A7DC-503B-6ECC-D3EA-5CFF70DE31EA}"/>
              </a:ext>
            </a:extLst>
          </p:cNvPr>
          <p:cNvSpPr txBox="1"/>
          <p:nvPr/>
        </p:nvSpPr>
        <p:spPr>
          <a:xfrm>
            <a:off x="402590" y="844160"/>
            <a:ext cx="116045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5940">
              <a:spcBef>
                <a:spcPts val="395"/>
              </a:spcBef>
              <a:spcAft>
                <a:spcPts val="0"/>
              </a:spcAft>
              <a:tabLst>
                <a:tab pos="6465570" algn="l"/>
              </a:tabLst>
            </a:pP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BÖ</a:t>
            </a:r>
            <a:r>
              <a:rPr lang="tr-TR" sz="2400" b="1" spc="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2400" b="1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tr-TR" sz="2400" b="1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II: </a:t>
            </a:r>
            <a:r>
              <a:rPr lang="tr-TR" sz="2400" b="1" spc="-2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2400" b="1" spc="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tr-TR" sz="2400" b="1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2400" b="1" spc="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 </a:t>
            </a:r>
            <a:r>
              <a:rPr lang="tr-TR" sz="2400" b="1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tr-TR" sz="2400" b="1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400" b="1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RL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400" b="1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NDİR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</a:t>
            </a:r>
            <a:r>
              <a:rPr lang="tr-TR" sz="2400" b="1" spc="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ESASLA</a:t>
            </a:r>
            <a:r>
              <a:rPr lang="tr-TR" sz="2400" b="1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tr-TR" sz="2400" b="1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400" b="1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İŞ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400" b="1" spc="-1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z="2400" b="1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z="2400" b="1" spc="-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2400" b="1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	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872F5568-DF60-906C-73EB-742C2D655BD9}"/>
              </a:ext>
            </a:extLst>
          </p:cNvPr>
          <p:cNvSpPr txBox="1"/>
          <p:nvPr/>
        </p:nvSpPr>
        <p:spPr>
          <a:xfrm>
            <a:off x="890842" y="2681973"/>
            <a:ext cx="106280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 kapsamında okul değerlendirmeleri için okulların açık olduğu dönemde (eğitim-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öğretim takvimi içinde), okul ziyaretleri gerçekleştirilecek olup, bu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kapsamda “Bölüm III.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Ekl</a:t>
            </a:r>
            <a:r>
              <a:rPr lang="tr-TR" sz="24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er”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tr-TR" sz="2400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24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</a:t>
            </a:r>
            <a:r>
              <a:rPr lang="tr-TR" sz="24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</a:t>
            </a:r>
            <a:r>
              <a:rPr lang="tr-TR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ml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24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kull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nıl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aca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ktır.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24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2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24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z="2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z="24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rl</a:t>
            </a:r>
            <a:r>
              <a:rPr lang="tr-TR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ndirme</a:t>
            </a:r>
            <a:r>
              <a:rPr lang="tr-TR" sz="24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</a:t>
            </a:r>
            <a:r>
              <a:rPr lang="tr-TR" sz="24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tr-TR" sz="24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tr-TR" sz="24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TSM</a:t>
            </a:r>
            <a:r>
              <a:rPr lang="tr-TR" sz="24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4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lçe</a:t>
            </a:r>
            <a:r>
              <a:rPr lang="tr-TR" sz="24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tr-T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illî Eğitim Müdürlüğü tarafından görevlendirilen ikişer yetkilinin katılımı ile oluşturulacaktır.</a:t>
            </a:r>
          </a:p>
        </p:txBody>
      </p:sp>
    </p:spTree>
    <p:extLst>
      <p:ext uri="{BB962C8B-B14F-4D97-AF65-F5344CB8AC3E}">
        <p14:creationId xmlns:p14="http://schemas.microsoft.com/office/powerpoint/2010/main" val="3177833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5782651" y="34990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Doğal Kaynaklar, Ruhsat ve Kültür Varlıkları Müdürlüğü"/>
          <p:cNvSpPr>
            <a:spLocks noChangeAspect="1" noChangeArrowheads="1"/>
          </p:cNvSpPr>
          <p:nvPr/>
        </p:nvSpPr>
        <p:spPr bwMode="auto">
          <a:xfrm>
            <a:off x="9779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" y="52099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18572D7D-7779-A934-7E88-8CE29F79BFD4}"/>
              </a:ext>
            </a:extLst>
          </p:cNvPr>
          <p:cNvSpPr txBox="1"/>
          <p:nvPr/>
        </p:nvSpPr>
        <p:spPr>
          <a:xfrm>
            <a:off x="402589" y="520995"/>
            <a:ext cx="88613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spcBef>
                <a:spcPts val="625"/>
              </a:spcBef>
              <a:spcAft>
                <a:spcPts val="0"/>
              </a:spcAft>
              <a:buSzPts val="1200"/>
              <a:tabLst>
                <a:tab pos="783590" algn="l"/>
              </a:tabLst>
            </a:pPr>
            <a:r>
              <a:rPr lang="tr-TR" sz="2400" b="1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A-DEĞERLENDİRME</a:t>
            </a:r>
            <a:r>
              <a:rPr lang="tr-TR" sz="2400" b="1" spc="8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ÖNCESİ</a:t>
            </a:r>
            <a:r>
              <a:rPr lang="tr-TR" sz="2400" b="1" spc="8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HAZIRLIKLAR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xmlns="" id="{4642A74D-0E0F-30A9-781F-842282A6C417}"/>
              </a:ext>
            </a:extLst>
          </p:cNvPr>
          <p:cNvSpPr txBox="1"/>
          <p:nvPr/>
        </p:nvSpPr>
        <p:spPr>
          <a:xfrm>
            <a:off x="402588" y="1809618"/>
            <a:ext cx="11643637" cy="4582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0" lvl="2" indent="-228600" algn="just">
              <a:spcBef>
                <a:spcPts val="810"/>
              </a:spcBef>
              <a:spcAft>
                <a:spcPts val="0"/>
              </a:spcAft>
              <a:buFont typeface="+mj-lt"/>
              <a:buAutoNum type="arabicPeriod"/>
              <a:tabLst>
                <a:tab pos="783590" algn="l"/>
              </a:tabLst>
            </a:pPr>
            <a:r>
              <a:rPr lang="tr-TR" sz="24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TSM</a:t>
            </a:r>
            <a:r>
              <a:rPr lang="tr-TR" sz="24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4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tr-TR" sz="2400" b="1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lçe</a:t>
            </a:r>
            <a:r>
              <a:rPr lang="tr-TR" sz="2400" b="1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Millî</a:t>
            </a:r>
            <a:r>
              <a:rPr lang="tr-TR" sz="24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</a:t>
            </a:r>
            <a:r>
              <a:rPr lang="tr-TR" sz="24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Müdürlüğünün</a:t>
            </a:r>
            <a:r>
              <a:rPr lang="tr-TR" sz="24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Hazırlıkları</a:t>
            </a:r>
            <a:endParaRPr lang="tr-T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4355" marR="464185" indent="220980" algn="just">
              <a:lnSpc>
                <a:spcPct val="115000"/>
              </a:lnSpc>
              <a:spcBef>
                <a:spcPts val="790"/>
              </a:spcBef>
              <a:spcAft>
                <a:spcPts val="0"/>
              </a:spcAft>
            </a:pPr>
            <a:r>
              <a:rPr lang="tr-TR" sz="16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16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6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6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16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16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z="16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tr-TR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ull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rında</a:t>
            </a:r>
            <a:r>
              <a:rPr lang="tr-TR" sz="16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lın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16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rlar</a:t>
            </a:r>
            <a:r>
              <a:rPr lang="tr-TR" sz="16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</a:t>
            </a:r>
            <a:r>
              <a:rPr lang="tr-TR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rultusunda,</a:t>
            </a:r>
            <a:r>
              <a:rPr lang="tr-TR" sz="16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TSM</a:t>
            </a:r>
            <a:r>
              <a:rPr lang="tr-TR" sz="16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6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6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illî</a:t>
            </a:r>
            <a:r>
              <a:rPr lang="tr-TR" sz="16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itim Müdürlüğü Program sorumluları eğitim- öğretim yılı başında, yapılacak çalışmalar ve okul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değerlendirmeleri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için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planlama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yapmalı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takvim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oluşturmalıdır.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Planlama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yapılırken;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bölgenin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 sağlığı verileri,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gereksinim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öncelikleri</a:t>
            </a:r>
            <a:r>
              <a:rPr lang="tr-TR" sz="16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dikkate</a:t>
            </a:r>
            <a:r>
              <a:rPr lang="tr-TR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alınmalıdır.</a:t>
            </a:r>
          </a:p>
          <a:p>
            <a:pPr lvl="2" algn="just">
              <a:spcBef>
                <a:spcPts val="625"/>
              </a:spcBef>
              <a:tabLst>
                <a:tab pos="783590" algn="l"/>
              </a:tabLst>
            </a:pP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 Okula</a:t>
            </a:r>
            <a:r>
              <a:rPr lang="tr-TR" sz="24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Bilgi</a:t>
            </a:r>
            <a:r>
              <a:rPr lang="tr-TR" sz="24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Verilmesi</a:t>
            </a:r>
          </a:p>
          <a:p>
            <a:pPr marL="554355" marR="463550" indent="133985" algn="just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</a:pP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</a:t>
            </a:r>
            <a:r>
              <a:rPr lang="tr-TR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likle </a:t>
            </a:r>
            <a:r>
              <a:rPr lang="tr-TR" sz="16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TSM </a:t>
            </a:r>
            <a:r>
              <a:rPr lang="tr-TR" sz="16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 </a:t>
            </a:r>
            <a:r>
              <a:rPr lang="tr-TR" sz="16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</a:t>
            </a:r>
            <a:r>
              <a:rPr lang="tr-TR" sz="16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illî </a:t>
            </a:r>
            <a:r>
              <a:rPr lang="tr-TR" sz="16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itim </a:t>
            </a:r>
            <a:r>
              <a:rPr lang="tr-TR" sz="16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Müdürlü</a:t>
            </a:r>
            <a:r>
              <a:rPr lang="tr-TR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16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bö</a:t>
            </a:r>
            <a:r>
              <a:rPr lang="tr-TR" sz="16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</a:t>
            </a:r>
            <a:r>
              <a:rPr lang="tr-TR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inde </a:t>
            </a:r>
            <a:r>
              <a:rPr lang="tr-TR" sz="16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bulun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 </a:t>
            </a:r>
            <a:r>
              <a:rPr lang="tr-TR" sz="16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okull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16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Okulda Sağlığın Korunması ve Geliştirilmesi Programını tanıtmalıdır. Yapılacak tanıtımda, Programın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amaç, hedef ve beklentileri açıklanmalı ve okulların yapması gereken hazırlıklar hakkında bilgi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verilmelidir.</a:t>
            </a:r>
          </a:p>
          <a:p>
            <a:pPr marL="554355" marR="463550" indent="133985" algn="just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</a:pP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</a:p>
          <a:p>
            <a:pPr marL="554355" marR="463550" indent="133985" algn="just">
              <a:lnSpc>
                <a:spcPct val="115000"/>
              </a:lnSpc>
              <a:spcBef>
                <a:spcPts val="780"/>
              </a:spcBef>
            </a:pPr>
            <a:r>
              <a:rPr lang="tr-TR" sz="16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İ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 </a:t>
            </a:r>
            <a:r>
              <a:rPr lang="tr-TR" sz="16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illî  </a:t>
            </a:r>
            <a:r>
              <a:rPr lang="tr-TR" sz="16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itim  </a:t>
            </a:r>
            <a:r>
              <a:rPr lang="tr-TR" sz="16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</a:t>
            </a:r>
            <a:r>
              <a:rPr lang="tr-TR" sz="16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lü</a:t>
            </a:r>
            <a:r>
              <a:rPr lang="tr-TR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ü;  </a:t>
            </a:r>
            <a:r>
              <a:rPr lang="tr-TR" sz="16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  </a:t>
            </a:r>
            <a:r>
              <a:rPr lang="tr-TR" sz="16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sz="16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r>
              <a:rPr lang="tr-TR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ı  </a:t>
            </a:r>
            <a:r>
              <a:rPr lang="tr-TR" sz="16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ğ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rl</a:t>
            </a:r>
            <a:r>
              <a:rPr lang="tr-TR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nd</a:t>
            </a:r>
            <a:r>
              <a:rPr lang="tr-TR" sz="16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rme  </a:t>
            </a:r>
            <a:r>
              <a:rPr lang="tr-TR" sz="16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Ekibi  </a:t>
            </a:r>
            <a:r>
              <a:rPr lang="tr-TR" sz="16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fınd</a:t>
            </a:r>
            <a:r>
              <a:rPr lang="tr-TR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  </a:t>
            </a:r>
            <a:r>
              <a:rPr lang="tr-TR" sz="16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okull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rda yapılacak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izleme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değerlendirme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çalışmalarını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yönetimlerine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önceden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bildirmeli,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okullarda</a:t>
            </a:r>
            <a:r>
              <a:rPr lang="tr-TR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gerekli hazırlıkların</a:t>
            </a:r>
            <a:r>
              <a:rPr lang="tr-TR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yapılmasını</a:t>
            </a:r>
            <a:r>
              <a:rPr lang="tr-TR" sz="16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sağlamalıdır.</a:t>
            </a:r>
          </a:p>
          <a:p>
            <a:pPr marL="554355" marR="463550" indent="133985" algn="just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</a:pPr>
            <a:endParaRPr lang="tr-T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4355" marR="464185" indent="220980" algn="just">
              <a:lnSpc>
                <a:spcPct val="115000"/>
              </a:lnSpc>
              <a:spcBef>
                <a:spcPts val="790"/>
              </a:spcBef>
              <a:spcAft>
                <a:spcPts val="0"/>
              </a:spcAft>
            </a:pPr>
            <a:endParaRPr lang="tr-T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207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5500</TotalTime>
  <Words>4390</Words>
  <Application>Microsoft Office PowerPoint</Application>
  <PresentationFormat>Özel</PresentationFormat>
  <Paragraphs>223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3" baseType="lpstr"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kemal ferit turgutlu</dc:creator>
  <cp:lastModifiedBy>İSG uzmanı</cp:lastModifiedBy>
  <cp:revision>80</cp:revision>
  <dcterms:created xsi:type="dcterms:W3CDTF">2022-09-21T18:00:39Z</dcterms:created>
  <dcterms:modified xsi:type="dcterms:W3CDTF">2022-10-13T12:53:59Z</dcterms:modified>
</cp:coreProperties>
</file>