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604" r:id="rId1"/>
  </p:sldMasterIdLst>
  <p:notesMasterIdLst>
    <p:notesMasterId r:id="rId21"/>
  </p:notesMasterIdLst>
  <p:sldIdLst>
    <p:sldId id="436" r:id="rId2"/>
    <p:sldId id="496" r:id="rId3"/>
    <p:sldId id="541" r:id="rId4"/>
    <p:sldId id="552" r:id="rId5"/>
    <p:sldId id="547" r:id="rId6"/>
    <p:sldId id="542" r:id="rId7"/>
    <p:sldId id="543" r:id="rId8"/>
    <p:sldId id="544" r:id="rId9"/>
    <p:sldId id="545" r:id="rId10"/>
    <p:sldId id="548" r:id="rId11"/>
    <p:sldId id="553" r:id="rId12"/>
    <p:sldId id="554" r:id="rId13"/>
    <p:sldId id="555" r:id="rId14"/>
    <p:sldId id="556" r:id="rId15"/>
    <p:sldId id="546" r:id="rId16"/>
    <p:sldId id="549" r:id="rId17"/>
    <p:sldId id="550" r:id="rId18"/>
    <p:sldId id="551" r:id="rId19"/>
    <p:sldId id="540" r:id="rId20"/>
  </p:sldIdLst>
  <p:sldSz cx="11880850" cy="6840538"/>
  <p:notesSz cx="6858000" cy="91440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  <a:srgbClr val="6CD1D6"/>
    <a:srgbClr val="70BDD2"/>
    <a:srgbClr val="56B1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18" autoAdjust="0"/>
    <p:restoredTop sz="88434" autoAdjust="0"/>
  </p:normalViewPr>
  <p:slideViewPr>
    <p:cSldViewPr>
      <p:cViewPr varScale="1">
        <p:scale>
          <a:sx n="63" d="100"/>
          <a:sy n="63" d="100"/>
        </p:scale>
        <p:origin x="-216" y="-114"/>
      </p:cViewPr>
      <p:guideLst>
        <p:guide orient="horz" pos="2155"/>
        <p:guide pos="374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7D60B09-2EFF-448B-8D39-11A9F0C690A3}" type="datetimeFigureOut">
              <a:rPr lang="tr-TR"/>
              <a:pPr>
                <a:defRPr/>
              </a:pPr>
              <a:t>13.08.2020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685800"/>
            <a:ext cx="5953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A7A55AB-C7CE-4DEA-8838-61FFEEB5682D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60205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7A55AB-C7CE-4DEA-8838-61FFEEB5682D}" type="slidenum">
              <a:rPr lang="tr-TR" altLang="tr-TR" smtClean="0"/>
              <a:pPr>
                <a:defRPr/>
              </a:pPr>
              <a:t>11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335078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891064" y="2125001"/>
            <a:ext cx="10098723" cy="146628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82128" y="3876305"/>
            <a:ext cx="8316595" cy="1748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D65B4-EC0F-4952-9E22-9FFE3BE5C914}" type="datetime1">
              <a:rPr lang="tr-TR"/>
              <a:pPr>
                <a:defRPr/>
              </a:pPr>
              <a:t>13.08.2020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9D6C7-340E-411D-8702-9AD0BEBDFEE6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825014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9EDA8-9172-45EF-8691-0C09963E57DC}" type="datetime1">
              <a:rPr lang="tr-TR"/>
              <a:pPr>
                <a:defRPr/>
              </a:pPr>
              <a:t>13.08.2020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83A90-D6BD-46B8-86A6-BCFDCF93B0CF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928477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613616" y="273939"/>
            <a:ext cx="2673191" cy="5836626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594042" y="273939"/>
            <a:ext cx="7821560" cy="5836626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3BB06-A633-4D93-B220-01674D2B9D8E}" type="datetime1">
              <a:rPr lang="tr-TR"/>
              <a:pPr>
                <a:defRPr/>
              </a:pPr>
              <a:t>13.08.2020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6FC50-0C59-408A-8FD5-995FA2204C90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91867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7163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9952A-E70E-443C-8A9D-C9DCDA9F18BE}" type="datetime1">
              <a:rPr lang="tr-TR"/>
              <a:pPr>
                <a:defRPr/>
              </a:pPr>
              <a:t>13.08.2020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6C9EA-F664-45FD-AEBE-FF24EF2D3E5E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882883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38505" y="4395679"/>
            <a:ext cx="10098723" cy="135860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38505" y="2899312"/>
            <a:ext cx="10098723" cy="1496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DC09B-E955-4EE4-8C15-4F08CC071002}" type="datetime1">
              <a:rPr lang="tr-TR"/>
              <a:pPr>
                <a:defRPr/>
              </a:pPr>
              <a:t>13.08.2020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8B7C4-499E-4293-AE0C-5843E0C6CC7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190908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594043" y="1596126"/>
            <a:ext cx="5247375" cy="45144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039432" y="1596126"/>
            <a:ext cx="5247375" cy="45144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962AC-AE63-48DF-AE8D-F4D5D607B8C2}" type="datetime1">
              <a:rPr lang="tr-TR"/>
              <a:pPr>
                <a:defRPr/>
              </a:pPr>
              <a:t>13.08.2020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C6F3D-0718-41C2-AAC6-9FB9ECC107FD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274092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94042" y="1531204"/>
            <a:ext cx="5249439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94042" y="2169337"/>
            <a:ext cx="5249439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035307" y="1531204"/>
            <a:ext cx="5251501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035307" y="2169337"/>
            <a:ext cx="5251501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2E9BF-C8F7-4F0E-9490-C219D2F4D468}" type="datetime1">
              <a:rPr lang="tr-TR"/>
              <a:pPr>
                <a:defRPr/>
              </a:pPr>
              <a:t>13.08.2020</a:t>
            </a:fld>
            <a:endParaRPr lang="tr-TR"/>
          </a:p>
        </p:txBody>
      </p:sp>
      <p:sp>
        <p:nvSpPr>
          <p:cNvPr id="8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E7828-7674-4FA7-AB6C-5637D098A273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078975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FEF27-FD20-4F60-B098-C0DF9510CA5B}" type="datetime1">
              <a:rPr lang="tr-TR"/>
              <a:pPr>
                <a:defRPr/>
              </a:pPr>
              <a:t>13.08.2020</a:t>
            </a:fld>
            <a:endParaRPr lang="tr-TR"/>
          </a:p>
        </p:txBody>
      </p:sp>
      <p:sp>
        <p:nvSpPr>
          <p:cNvPr id="4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EDF7F-08D2-4B1A-9859-C04EC6D6ED87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490496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83786-7937-4AAF-94D0-FD9292E81DAA}" type="datetime1">
              <a:rPr lang="tr-TR"/>
              <a:pPr>
                <a:defRPr/>
              </a:pPr>
              <a:t>13.08.2020</a:t>
            </a:fld>
            <a:endParaRPr lang="tr-TR"/>
          </a:p>
        </p:txBody>
      </p:sp>
      <p:sp>
        <p:nvSpPr>
          <p:cNvPr id="3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3102C-1DEC-470B-BD3F-7EDA4D0A728E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07417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94043" y="272355"/>
            <a:ext cx="3908718" cy="11590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45082" y="272355"/>
            <a:ext cx="6641725" cy="58382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594043" y="1431446"/>
            <a:ext cx="3908718" cy="46791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C9C71-5E55-46F4-A9C2-BB7984A91CA6}" type="datetime1">
              <a:rPr lang="tr-TR"/>
              <a:pPr>
                <a:defRPr/>
              </a:pPr>
              <a:t>13.08.2020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22AB3-FE07-4916-8915-28B7925E5706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88332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328730" y="4788377"/>
            <a:ext cx="7128510" cy="5652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328730" y="611215"/>
            <a:ext cx="7128510" cy="410432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328730" y="5353671"/>
            <a:ext cx="7128510" cy="8028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C19FD-437F-4FA1-A274-726CD83350C5}" type="datetime1">
              <a:rPr lang="tr-TR"/>
              <a:pPr>
                <a:defRPr/>
              </a:pPr>
              <a:t>13.08.2020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CAF0C-423F-4173-BB72-A3B3EFAD297F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86468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aşlık Yer Tutucusu 1"/>
          <p:cNvSpPr>
            <a:spLocks noGrp="1"/>
          </p:cNvSpPr>
          <p:nvPr>
            <p:ph type="title"/>
          </p:nvPr>
        </p:nvSpPr>
        <p:spPr bwMode="auto">
          <a:xfrm>
            <a:off x="593725" y="274638"/>
            <a:ext cx="106934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Metin Yer Tutucusu 2"/>
          <p:cNvSpPr>
            <a:spLocks noGrp="1"/>
          </p:cNvSpPr>
          <p:nvPr>
            <p:ph type="body" idx="1"/>
          </p:nvPr>
        </p:nvSpPr>
        <p:spPr bwMode="auto">
          <a:xfrm>
            <a:off x="593725" y="1595438"/>
            <a:ext cx="1069340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593725" y="6340475"/>
            <a:ext cx="2771775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363240C-B203-4E4D-AEE4-18ED8C9F8BF1}" type="datetime1">
              <a:rPr lang="tr-TR"/>
              <a:pPr>
                <a:defRPr/>
              </a:pPr>
              <a:t>13.08.2020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59238" y="6340475"/>
            <a:ext cx="3762375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515350" y="6340475"/>
            <a:ext cx="2771775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8E00240-F25D-4456-95CA-81F1DC0F7342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4" r:id="rId1"/>
    <p:sldLayoutId id="2147484645" r:id="rId2"/>
    <p:sldLayoutId id="2147484646" r:id="rId3"/>
    <p:sldLayoutId id="2147484647" r:id="rId4"/>
    <p:sldLayoutId id="2147484648" r:id="rId5"/>
    <p:sldLayoutId id="2147484649" r:id="rId6"/>
    <p:sldLayoutId id="2147484650" r:id="rId7"/>
    <p:sldLayoutId id="2147484651" r:id="rId8"/>
    <p:sldLayoutId id="2147484652" r:id="rId9"/>
    <p:sldLayoutId id="2147484653" r:id="rId10"/>
    <p:sldLayoutId id="2147484654" r:id="rId11"/>
    <p:sldLayoutId id="2147484655" r:id="rId12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merkezisgb.meb.gov.tr/belgelendirm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Dikdörtgen 2"/>
          <p:cNvSpPr>
            <a:spLocks noChangeArrowheads="1"/>
          </p:cNvSpPr>
          <p:nvPr/>
        </p:nvSpPr>
        <p:spPr bwMode="auto">
          <a:xfrm>
            <a:off x="2051993" y="3763466"/>
            <a:ext cx="568863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ctr" defTabSz="457200"/>
            <a:r>
              <a:rPr lang="tr-TR" altLang="tr-TR" sz="2800" b="1" dirty="0" smtClean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OKULUM TEMİZ </a:t>
            </a:r>
          </a:p>
          <a:p>
            <a:pPr marL="342900" indent="-342900" algn="ctr" defTabSz="457200"/>
            <a:r>
              <a:rPr lang="tr-TR" altLang="tr-TR" sz="2800" b="1" dirty="0" smtClean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BELGELENDİRME PROGRAMI</a:t>
            </a:r>
          </a:p>
          <a:p>
            <a:pPr marL="342900" indent="-342900" algn="ctr" defTabSz="457200"/>
            <a:r>
              <a:rPr lang="tr-TR" altLang="tr-TR" sz="2800" b="1" dirty="0" smtClean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TANITIM TOPLANTISI</a:t>
            </a:r>
            <a:endParaRPr lang="en-US" altLang="tr-TR" sz="2800" b="1" dirty="0">
              <a:solidFill>
                <a:srgbClr val="0070C0"/>
              </a:solidFill>
              <a:latin typeface="Segoe UI" pitchFamily="34" charset="0"/>
              <a:cs typeface="Segoe UI" pitchFamily="34" charset="0"/>
            </a:endParaRPr>
          </a:p>
        </p:txBody>
      </p:sp>
      <p:grpSp>
        <p:nvGrpSpPr>
          <p:cNvPr id="6" name="Grup 5"/>
          <p:cNvGrpSpPr>
            <a:grpSpLocks noChangeAspect="1"/>
          </p:cNvGrpSpPr>
          <p:nvPr/>
        </p:nvGrpSpPr>
        <p:grpSpPr>
          <a:xfrm>
            <a:off x="0" y="188912"/>
            <a:ext cx="11861394" cy="2988000"/>
            <a:chOff x="0" y="188913"/>
            <a:chExt cx="9144000" cy="2303462"/>
          </a:xfrm>
        </p:grpSpPr>
        <p:sp>
          <p:nvSpPr>
            <p:cNvPr id="7" name="Oval 6"/>
            <p:cNvSpPr/>
            <p:nvPr/>
          </p:nvSpPr>
          <p:spPr>
            <a:xfrm>
              <a:off x="323850" y="188913"/>
              <a:ext cx="2303463" cy="23034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tr-TR" b="1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" name="Dikdörtgen 7"/>
            <p:cNvSpPr/>
            <p:nvPr/>
          </p:nvSpPr>
          <p:spPr>
            <a:xfrm>
              <a:off x="0" y="980728"/>
              <a:ext cx="9144000" cy="11521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r-TR" b="1"/>
            </a:p>
          </p:txBody>
        </p:sp>
        <p:pic>
          <p:nvPicPr>
            <p:cNvPr id="9" name="Picture 6" descr="C:\Users\KARATAY1\Desktop\Karatay logo 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400" y="260350"/>
              <a:ext cx="2138363" cy="2160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Başlık 2"/>
          <p:cNvSpPr txBox="1">
            <a:spLocks/>
          </p:cNvSpPr>
          <p:nvPr/>
        </p:nvSpPr>
        <p:spPr bwMode="auto">
          <a:xfrm>
            <a:off x="3107007" y="1216038"/>
            <a:ext cx="8560386" cy="1494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tr-TR" altLang="tr-TR" sz="2800" b="1" dirty="0" smtClean="0">
                <a:latin typeface="Segoe UI" pitchFamily="34" charset="0"/>
                <a:ea typeface="+mn-ea"/>
                <a:cs typeface="Segoe UI" pitchFamily="34" charset="0"/>
              </a:rPr>
              <a:t>Karatay İlçe Milli Eğitim Müdürlüğü</a:t>
            </a:r>
            <a:br>
              <a:rPr lang="tr-TR" altLang="tr-TR" sz="2800" b="1" dirty="0" smtClean="0">
                <a:latin typeface="Segoe UI" pitchFamily="34" charset="0"/>
                <a:ea typeface="+mn-ea"/>
                <a:cs typeface="Segoe UI" pitchFamily="34" charset="0"/>
              </a:rPr>
            </a:br>
            <a:r>
              <a:rPr lang="tr-TR" altLang="tr-TR" sz="2800" b="1" dirty="0" smtClean="0">
                <a:latin typeface="Segoe UI" pitchFamily="34" charset="0"/>
                <a:ea typeface="+mn-ea"/>
                <a:cs typeface="Segoe UI" pitchFamily="34" charset="0"/>
              </a:rPr>
              <a:t>İşyeri Sağlık ve Güvenlik Birimi</a:t>
            </a:r>
            <a:endParaRPr lang="tr-TR" altLang="tr-TR" sz="2800" b="1" dirty="0">
              <a:latin typeface="Segoe UI" pitchFamily="34" charset="0"/>
              <a:ea typeface="+mn-ea"/>
              <a:cs typeface="Segoe UI" pitchFamily="34" charset="0"/>
            </a:endParaRPr>
          </a:p>
        </p:txBody>
      </p:sp>
      <p:pic>
        <p:nvPicPr>
          <p:cNvPr id="1026" name="Picture 2" descr="C:\Users\KARATAY1\Desktop\timthu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276" y="2774569"/>
            <a:ext cx="4233574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KARATAY1\Desktop\downlo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64" y="5004445"/>
            <a:ext cx="2752725" cy="1666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0" y="0"/>
            <a:ext cx="11880850" cy="1346200"/>
            <a:chOff x="0" y="0"/>
            <a:chExt cx="11880850" cy="1346200"/>
          </a:xfrm>
        </p:grpSpPr>
        <p:sp>
          <p:nvSpPr>
            <p:cNvPr id="3" name="Dikdörtgen 2"/>
            <p:cNvSpPr/>
            <p:nvPr/>
          </p:nvSpPr>
          <p:spPr>
            <a:xfrm>
              <a:off x="0" y="496888"/>
              <a:ext cx="11880850" cy="849312"/>
            </a:xfrm>
            <a:prstGeom prst="rect">
              <a:avLst/>
            </a:prstGeom>
            <a:solidFill>
              <a:srgbClr val="24BA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sz="2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KARATAY İLÇE MİLLİ EĞİTİM MÜDÜRLÜĞÜ</a:t>
              </a:r>
            </a:p>
            <a:p>
              <a:pPr algn="ctr">
                <a:defRPr/>
              </a:pPr>
              <a:r>
                <a:rPr lang="tr-TR" sz="2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(İşyeri Sağlık ve Güvenlik Bürosu)</a:t>
              </a:r>
            </a:p>
          </p:txBody>
        </p:sp>
        <p:sp>
          <p:nvSpPr>
            <p:cNvPr id="4" name="Oval 3"/>
            <p:cNvSpPr>
              <a:spLocks noChangeAspect="1"/>
            </p:cNvSpPr>
            <p:nvPr/>
          </p:nvSpPr>
          <p:spPr>
            <a:xfrm>
              <a:off x="106363" y="0"/>
              <a:ext cx="1220787" cy="12334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r-TR"/>
            </a:p>
          </p:txBody>
        </p:sp>
        <p:pic>
          <p:nvPicPr>
            <p:cNvPr id="5" name="Picture 6" descr="C:\Users\Muhasebe\Desktop\20114516_karataylogo PNG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175" y="23813"/>
              <a:ext cx="1173163" cy="1185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Başlık 1"/>
          <p:cNvSpPr txBox="1">
            <a:spLocks/>
          </p:cNvSpPr>
          <p:nvPr/>
        </p:nvSpPr>
        <p:spPr>
          <a:xfrm>
            <a:off x="1115889" y="1548061"/>
            <a:ext cx="9413984" cy="1202485"/>
          </a:xfrm>
          <a:prstGeom prst="rect">
            <a:avLst/>
          </a:prstGeom>
        </p:spPr>
        <p:txBody>
          <a:bodyPr>
            <a:normAutofit fontScale="900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KILAVUZA GÖRE HAZIRLAMANIZ GEREKEN İKİ ÖNEMLİ DOKÜMAN BULUNMAKTADIR.</a:t>
            </a:r>
            <a:endParaRPr lang="tr-T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130175" y="4284365"/>
            <a:ext cx="11282858" cy="221133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charset="0"/>
              <a:buAutoNum type="arabicPeriod"/>
            </a:pPr>
            <a:r>
              <a:rPr lang="tr-TR" sz="2400" dirty="0" smtClean="0"/>
              <a:t>Okullarınıza Covit-19 Pandemi Acil Durum Eylem Planı gönderilmiş ve MEBBİS+İSG Modülü Acil Durumlar Ekranına, eylem planını girmeniz istenmiştir.</a:t>
            </a:r>
          </a:p>
          <a:p>
            <a:pPr marL="457200" indent="-457200">
              <a:buFont typeface="Arial" charset="0"/>
              <a:buAutoNum type="arabicPeriod"/>
            </a:pPr>
            <a:endParaRPr lang="tr-TR" sz="2400" dirty="0" smtClean="0"/>
          </a:p>
          <a:p>
            <a:pPr marL="457200" indent="-457200">
              <a:buFont typeface="Arial" charset="0"/>
              <a:buAutoNum type="arabicPeriod" startAt="2"/>
            </a:pPr>
            <a:r>
              <a:rPr lang="tr-TR" sz="2400" dirty="0" smtClean="0"/>
              <a:t>Okullarınıza, Covit-19 Pandemi Risk Analizi gönderilmiş ve MEBBİS +İSG Modülü Risk  </a:t>
            </a:r>
          </a:p>
          <a:p>
            <a:pPr marL="0" indent="0">
              <a:buNone/>
            </a:pPr>
            <a:r>
              <a:rPr lang="tr-TR" sz="2400" dirty="0" smtClean="0"/>
              <a:t>       Analizi   Ekranına girişlerin yapılması istenmiştir.</a:t>
            </a:r>
            <a:endParaRPr lang="tr-TR" sz="2400" dirty="0"/>
          </a:p>
        </p:txBody>
      </p:sp>
      <p:pic>
        <p:nvPicPr>
          <p:cNvPr id="7170" name="Picture 2" descr="C:\Users\KARATAY1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57" y="2750546"/>
            <a:ext cx="2222535" cy="16733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390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0" y="0"/>
            <a:ext cx="11880850" cy="1346200"/>
            <a:chOff x="0" y="0"/>
            <a:chExt cx="11880850" cy="1346200"/>
          </a:xfrm>
        </p:grpSpPr>
        <p:sp>
          <p:nvSpPr>
            <p:cNvPr id="3" name="Dikdörtgen 2"/>
            <p:cNvSpPr/>
            <p:nvPr/>
          </p:nvSpPr>
          <p:spPr>
            <a:xfrm>
              <a:off x="0" y="496888"/>
              <a:ext cx="11880850" cy="849312"/>
            </a:xfrm>
            <a:prstGeom prst="rect">
              <a:avLst/>
            </a:prstGeom>
            <a:solidFill>
              <a:srgbClr val="24BA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sz="2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KARATAY İLÇE MİLLİ EĞİTİM MÜDÜRLÜĞÜ</a:t>
              </a:r>
            </a:p>
            <a:p>
              <a:pPr algn="ctr">
                <a:defRPr/>
              </a:pPr>
              <a:r>
                <a:rPr lang="tr-TR" sz="2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(İşyeri Sağlık ve Güvenlik Bürosu)</a:t>
              </a:r>
            </a:p>
          </p:txBody>
        </p:sp>
        <p:sp>
          <p:nvSpPr>
            <p:cNvPr id="4" name="Oval 3"/>
            <p:cNvSpPr>
              <a:spLocks noChangeAspect="1"/>
            </p:cNvSpPr>
            <p:nvPr/>
          </p:nvSpPr>
          <p:spPr>
            <a:xfrm>
              <a:off x="106363" y="0"/>
              <a:ext cx="1220787" cy="12334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r-TR"/>
            </a:p>
          </p:txBody>
        </p:sp>
        <p:pic>
          <p:nvPicPr>
            <p:cNvPr id="5" name="Picture 6" descr="C:\Users\Muhasebe\Desktop\20114516_karataylogo PN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175" y="23813"/>
              <a:ext cx="1173163" cy="1185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Dikdörtgen 5"/>
          <p:cNvSpPr/>
          <p:nvPr/>
        </p:nvSpPr>
        <p:spPr>
          <a:xfrm>
            <a:off x="3026807" y="1620069"/>
            <a:ext cx="5827236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HAZIRLANMASI GEREKEN DOKÜMANLAR LİSTESİ</a:t>
            </a:r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320550"/>
              </p:ext>
            </p:extLst>
          </p:nvPr>
        </p:nvGraphicFramePr>
        <p:xfrm>
          <a:off x="539825" y="2485835"/>
          <a:ext cx="8352928" cy="33649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3480"/>
                <a:gridCol w="7899448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S.N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PLAN ADI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1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PL.01-RİSK DEĞERLENDİRME PLANI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2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PL.02-STANDART ENFEKSİYON KONTROL ÖNLEMLERİ (SEKÖ) EYLEM PLANLANI 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3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ENFEKSİYON ÖNLEME VE KONTROL PLANI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4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HİJYEN VE SANİTASYON UYGULAMAM PLANI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5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EĞİTİM PLANI ( Temizlik </a:t>
                      </a:r>
                      <a:r>
                        <a:rPr lang="tr-TR" sz="1600" dirty="0" err="1" smtClean="0">
                          <a:effectLst/>
                        </a:rPr>
                        <a:t>per</a:t>
                      </a:r>
                      <a:r>
                        <a:rPr lang="tr-TR" sz="1600" dirty="0" smtClean="0">
                          <a:effectLst/>
                        </a:rPr>
                        <a:t>. eğ.</a:t>
                      </a:r>
                      <a:r>
                        <a:rPr lang="tr-TR" sz="1600" baseline="0" dirty="0" smtClean="0">
                          <a:effectLst/>
                        </a:rPr>
                        <a:t> </a:t>
                      </a:r>
                      <a:r>
                        <a:rPr lang="tr-TR" sz="1600" dirty="0" smtClean="0">
                          <a:effectLst/>
                        </a:rPr>
                        <a:t>ve </a:t>
                      </a:r>
                      <a:r>
                        <a:rPr lang="tr-TR" sz="1600" dirty="0">
                          <a:effectLst/>
                        </a:rPr>
                        <a:t>özel politika gerektiren grupların </a:t>
                      </a:r>
                      <a:r>
                        <a:rPr lang="tr-TR" sz="1600" dirty="0" smtClean="0">
                          <a:effectLst/>
                        </a:rPr>
                        <a:t>eğ.</a:t>
                      </a:r>
                      <a:r>
                        <a:rPr lang="tr-TR" sz="1600" baseline="0" dirty="0" smtClean="0">
                          <a:effectLst/>
                        </a:rPr>
                        <a:t> </a:t>
                      </a:r>
                      <a:r>
                        <a:rPr lang="tr-TR" sz="1600" dirty="0" smtClean="0">
                          <a:effectLst/>
                        </a:rPr>
                        <a:t>plana </a:t>
                      </a:r>
                      <a:r>
                        <a:rPr lang="tr-TR" sz="1600" dirty="0">
                          <a:effectLst/>
                        </a:rPr>
                        <a:t>yansıtılacaktır. )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6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TEMİZLİK VE DEZENFEKTASYON PLANI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7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SALGIN ACİL DURUM İLETİŞİM VE EYLEM PLANI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8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DANIŞMA BÖLÜMÜ İÇİN, TEMİZLİK VE DEZENFEKSİYON PLANI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9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VAKA TESPİTİ VE SÜREÇ YÖNETİM PLANI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10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BULAŞ BAZLI ÖNLEMLER (BBÖ) ACİL DURUM EYLEM PLANI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11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>
                          <a:effectLst/>
                        </a:rPr>
                        <a:t>ACİL DURUM PLANI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Dikdörtgen 7"/>
          <p:cNvSpPr/>
          <p:nvPr/>
        </p:nvSpPr>
        <p:spPr>
          <a:xfrm>
            <a:off x="1115889" y="1996902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PLANLAR</a:t>
            </a:r>
          </a:p>
        </p:txBody>
      </p:sp>
    </p:spTree>
    <p:extLst>
      <p:ext uri="{BB962C8B-B14F-4D97-AF65-F5344CB8AC3E}">
        <p14:creationId xmlns:p14="http://schemas.microsoft.com/office/powerpoint/2010/main" val="1325817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0" y="0"/>
            <a:ext cx="11880850" cy="1346200"/>
            <a:chOff x="0" y="0"/>
            <a:chExt cx="11880850" cy="1346200"/>
          </a:xfrm>
        </p:grpSpPr>
        <p:sp>
          <p:nvSpPr>
            <p:cNvPr id="3" name="Dikdörtgen 2"/>
            <p:cNvSpPr/>
            <p:nvPr/>
          </p:nvSpPr>
          <p:spPr>
            <a:xfrm>
              <a:off x="0" y="496888"/>
              <a:ext cx="11880850" cy="849312"/>
            </a:xfrm>
            <a:prstGeom prst="rect">
              <a:avLst/>
            </a:prstGeom>
            <a:solidFill>
              <a:srgbClr val="24BA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sz="2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KARATAY İLÇE MİLLİ EĞİTİM MÜDÜRLÜĞÜ</a:t>
              </a:r>
            </a:p>
            <a:p>
              <a:pPr algn="ctr">
                <a:defRPr/>
              </a:pPr>
              <a:r>
                <a:rPr lang="tr-TR" sz="2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(İşyeri Sağlık ve Güvenlik Bürosu)</a:t>
              </a:r>
            </a:p>
          </p:txBody>
        </p:sp>
        <p:sp>
          <p:nvSpPr>
            <p:cNvPr id="4" name="Oval 3"/>
            <p:cNvSpPr>
              <a:spLocks noChangeAspect="1"/>
            </p:cNvSpPr>
            <p:nvPr/>
          </p:nvSpPr>
          <p:spPr>
            <a:xfrm>
              <a:off x="106363" y="0"/>
              <a:ext cx="1220787" cy="12334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r-TR"/>
            </a:p>
          </p:txBody>
        </p:sp>
        <p:pic>
          <p:nvPicPr>
            <p:cNvPr id="5" name="Picture 6" descr="C:\Users\Muhasebe\Desktop\20114516_karataylogo PNG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175" y="23813"/>
              <a:ext cx="1173163" cy="1185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180939"/>
              </p:ext>
            </p:extLst>
          </p:nvPr>
        </p:nvGraphicFramePr>
        <p:xfrm>
          <a:off x="323801" y="2268141"/>
          <a:ext cx="8568952" cy="37856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056"/>
                <a:gridCol w="8064896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S.N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PLAN ADI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1</a:t>
                      </a:r>
                      <a:endParaRPr lang="tr-T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ZİYARETÇİ  BİLGİLENDİRME VE TAAHHÜT FORMU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2</a:t>
                      </a:r>
                      <a:endParaRPr lang="tr-T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SALGINA BAĞLI POZİTİF TEŞHİS KONAN ÖĞRETMEN/ÖĞRENCİ DEVAMSIZLIK FORMU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3</a:t>
                      </a:r>
                      <a:endParaRPr lang="tr-T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SALGIN ACİL DURUM  SORUMLUSU GÖREVLENDİRME FORMU 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4</a:t>
                      </a:r>
                      <a:endParaRPr lang="tr-T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VELİ BİLGİLENDİRME  VE TAAHÜTNAME FORMU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5</a:t>
                      </a:r>
                      <a:endParaRPr lang="tr-T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KURULUŞ ŞÜPHELİ VAKA TRANSFER  TAAHÜTNAMESİ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6</a:t>
                      </a:r>
                      <a:endParaRPr lang="tr-T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TEDARİKÇİ BİLGİLENDİRME VE TAAHHÜT FORMU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7</a:t>
                      </a:r>
                      <a:endParaRPr lang="tr-T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KURULUŞ TARAFINDAN TEDARİKÇİDEN TALEP EDİLEN HİJYEN VE SANITASTON TAAHHÜT FORMU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8</a:t>
                      </a:r>
                      <a:endParaRPr lang="tr-T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ACİL İLETİŞİM LİSTESİ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9</a:t>
                      </a:r>
                      <a:endParaRPr lang="tr-T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ÖĞRENCİ/ÇALIŞAN SERVİS HİZMETLERİ HİJYEN VE SANİTASYON GÜVENCE TAAHHÜTNAMESİ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10</a:t>
                      </a:r>
                      <a:endParaRPr lang="tr-T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TEKNİK HİZMET SATIN ALINAN FİRMALARLA HİJYEN VE SANİTASYON TAAHÜTNAMESİ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11</a:t>
                      </a:r>
                      <a:endParaRPr lang="tr-T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TEMİZLİK PERSONELİ, ACİL DURUM SORUMLUSU KKD KULLANIM TAAHHÜTNAMESİ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Dikdörtgen 6"/>
          <p:cNvSpPr/>
          <p:nvPr/>
        </p:nvSpPr>
        <p:spPr>
          <a:xfrm>
            <a:off x="971873" y="1836093"/>
            <a:ext cx="4014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FORMLAR VE TAAHHÜTNAMELER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3229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0" y="0"/>
            <a:ext cx="11880850" cy="1346200"/>
            <a:chOff x="0" y="0"/>
            <a:chExt cx="11880850" cy="1346200"/>
          </a:xfrm>
        </p:grpSpPr>
        <p:sp>
          <p:nvSpPr>
            <p:cNvPr id="3" name="Dikdörtgen 2"/>
            <p:cNvSpPr/>
            <p:nvPr/>
          </p:nvSpPr>
          <p:spPr>
            <a:xfrm>
              <a:off x="0" y="496888"/>
              <a:ext cx="11880850" cy="849312"/>
            </a:xfrm>
            <a:prstGeom prst="rect">
              <a:avLst/>
            </a:prstGeom>
            <a:solidFill>
              <a:srgbClr val="24BA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sz="2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KARATAY İLÇE MİLLİ EĞİTİM MÜDÜRLÜĞÜ</a:t>
              </a:r>
            </a:p>
            <a:p>
              <a:pPr algn="ctr">
                <a:defRPr/>
              </a:pPr>
              <a:r>
                <a:rPr lang="tr-TR" sz="2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(İşyeri Sağlık ve Güvenlik Bürosu)</a:t>
              </a:r>
            </a:p>
          </p:txBody>
        </p:sp>
        <p:sp>
          <p:nvSpPr>
            <p:cNvPr id="4" name="Oval 3"/>
            <p:cNvSpPr>
              <a:spLocks noChangeAspect="1"/>
            </p:cNvSpPr>
            <p:nvPr/>
          </p:nvSpPr>
          <p:spPr>
            <a:xfrm>
              <a:off x="106363" y="0"/>
              <a:ext cx="1220787" cy="12334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r-TR"/>
            </a:p>
          </p:txBody>
        </p:sp>
        <p:pic>
          <p:nvPicPr>
            <p:cNvPr id="5" name="Picture 6" descr="C:\Users\Muhasebe\Desktop\20114516_karataylogo PNG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175" y="23813"/>
              <a:ext cx="1173163" cy="1185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090193"/>
              </p:ext>
            </p:extLst>
          </p:nvPr>
        </p:nvGraphicFramePr>
        <p:xfrm>
          <a:off x="395809" y="1661438"/>
          <a:ext cx="9433048" cy="54015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9133"/>
                <a:gridCol w="9033915"/>
              </a:tblGrid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</a:rPr>
                        <a:t>S.N</a:t>
                      </a:r>
                      <a:endParaRPr lang="tr-TR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67" marR="507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</a:rPr>
                        <a:t>TALİMAT ADI</a:t>
                      </a:r>
                      <a:endParaRPr lang="tr-TR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67" marR="50767" marT="0" marB="0"/>
                </a:tc>
              </a:tr>
              <a:tr h="15568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1</a:t>
                      </a:r>
                      <a:endParaRPr lang="tr-T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67" marR="507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ATIK YÖNETİM TALİMATI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67" marR="50767" marT="0" marB="0"/>
                </a:tc>
              </a:tr>
              <a:tr h="15568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2</a:t>
                      </a:r>
                      <a:endParaRPr lang="tr-T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67" marR="507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EL HİJYENİ  TALİMATI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67" marR="50767" marT="0" marB="0"/>
                </a:tc>
              </a:tr>
              <a:tr h="15568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3</a:t>
                      </a:r>
                      <a:endParaRPr lang="tr-T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67" marR="507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YEMKHANE KANTİN HİJYEN VE SANİTASYON TALİMATI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67" marR="50767" marT="0" marB="0"/>
                </a:tc>
              </a:tr>
              <a:tr h="15568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4</a:t>
                      </a:r>
                      <a:endParaRPr lang="tr-T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67" marR="507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KKD KULLANIM TALİMATI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67" marR="50767" marT="0" marB="0"/>
                </a:tc>
              </a:tr>
              <a:tr h="15568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5</a:t>
                      </a:r>
                      <a:endParaRPr lang="tr-T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67" marR="507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ZİYARETÇİ  TALİMATI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67" marR="50767" marT="0" marB="0"/>
                </a:tc>
              </a:tr>
              <a:tr h="15568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6</a:t>
                      </a:r>
                      <a:endParaRPr lang="tr-T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67" marR="507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TEDARİKÇİ KURULUŞ ZİYARETİ TALİMATI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67" marR="50767" marT="0" marB="0"/>
                </a:tc>
              </a:tr>
              <a:tr h="15568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7</a:t>
                      </a:r>
                      <a:endParaRPr lang="tr-T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67" marR="507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ATELYE VE LABRATUVARLARDA HİJYEN VE SANİTASYON TALİMATI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67" marR="50767" marT="0" marB="0"/>
                </a:tc>
              </a:tr>
              <a:tr h="15568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8</a:t>
                      </a:r>
                      <a:endParaRPr lang="tr-T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67" marR="507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ÖĞRETMENLER ODASI KULLANIM TALİMATI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67" marR="50767" marT="0" marB="0"/>
                </a:tc>
              </a:tr>
              <a:tr h="31136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9</a:t>
                      </a:r>
                      <a:endParaRPr lang="tr-T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67" marR="507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DERSLİKLER VE BÜROLARDA HİJYEN VE SANİTASYON KURALLARINA UYGUN TEMİZLİK TALİMATI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67" marR="50767" marT="0" marB="0"/>
                </a:tc>
              </a:tr>
              <a:tr h="31136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10</a:t>
                      </a:r>
                      <a:endParaRPr lang="tr-T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67" marR="507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KURULUŞ AÇIK ALANLARDA HİJYEN VE SANİTASYON KURALLARINA UYGUN TEMİZLİK TALİMATI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67" marR="50767" marT="0" marB="0"/>
                </a:tc>
              </a:tr>
              <a:tr h="31136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11</a:t>
                      </a:r>
                      <a:endParaRPr lang="tr-T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67" marR="507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ÇOK AMAÇLI TOPLANTI SALONLARINDA HİJYEN VE SANİTASYON KURALLARINA UYGUN TEMİZLİK TALİMATI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67" marR="50767" marT="0" marB="0"/>
                </a:tc>
              </a:tr>
              <a:tr h="31136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12</a:t>
                      </a:r>
                      <a:endParaRPr lang="tr-T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67" marR="507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GİDA DEPOLAMA ALANLARINDA HİJYEN VE SANİTASYON KURALLARINA UYGUN KULLANIM TALİMATI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67" marR="50767" marT="0" marB="0"/>
                </a:tc>
              </a:tr>
              <a:tr h="31136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13</a:t>
                      </a:r>
                      <a:endParaRPr lang="tr-T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67" marR="507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HİJYEN VE SANİTASYON KURALLARINA UYGUN TUVALET VE LAVABO KULLANIM TALİMATI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67" marR="50767" marT="0" marB="0"/>
                </a:tc>
              </a:tr>
              <a:tr h="31136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14</a:t>
                      </a:r>
                      <a:endParaRPr lang="tr-T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67" marR="507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HİJYEN VE SANİTASYON KURALLARINA UYGUN TUVALAET VE LAVABO TEMİZLİK TALİMATI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67" marR="50767" marT="0" marB="0"/>
                </a:tc>
              </a:tr>
              <a:tr h="31136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15</a:t>
                      </a:r>
                      <a:endParaRPr lang="tr-T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67" marR="507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HİJYEN VE SANİTASYON KURALLARINA UYGUN SPOR SALONLARININ KULLANIM TALİMATI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67" marR="50767" marT="0" marB="0"/>
                </a:tc>
              </a:tr>
              <a:tr h="31136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16</a:t>
                      </a:r>
                      <a:endParaRPr lang="tr-T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67" marR="507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OKUL SERVİS SAĞLAYICILARININ   PANDEMİ  İLE MÜCADELE GEREKEN UYMASI GEREKEN  HİJYEN VE SANİTASYON TALİMATI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67" marR="50767" marT="0" marB="0"/>
                </a:tc>
              </a:tr>
              <a:tr h="31136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17</a:t>
                      </a:r>
                      <a:endParaRPr lang="tr-T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67" marR="507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GÜVENLİK PERSONELİNİN UYMASI GEREKEN HİJYEN VE SANİTASYON TALİMATI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67" marR="50767" marT="0" marB="0"/>
                </a:tc>
              </a:tr>
              <a:tr h="31136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18</a:t>
                      </a:r>
                      <a:endParaRPr lang="tr-T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67" marR="507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VAKA BİLDİRİM VE TAHLİYE TALİMATI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67" marR="50767" marT="0" marB="0"/>
                </a:tc>
              </a:tr>
            </a:tbl>
          </a:graphicData>
        </a:graphic>
      </p:graphicFrame>
      <p:sp>
        <p:nvSpPr>
          <p:cNvPr id="7" name="Dikdörtgen 6"/>
          <p:cNvSpPr/>
          <p:nvPr/>
        </p:nvSpPr>
        <p:spPr>
          <a:xfrm>
            <a:off x="1327150" y="1346200"/>
            <a:ext cx="1638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TALİMATLAR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2459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0" y="0"/>
            <a:ext cx="11880850" cy="1346200"/>
            <a:chOff x="0" y="0"/>
            <a:chExt cx="11880850" cy="1346200"/>
          </a:xfrm>
        </p:grpSpPr>
        <p:sp>
          <p:nvSpPr>
            <p:cNvPr id="3" name="Dikdörtgen 2"/>
            <p:cNvSpPr/>
            <p:nvPr/>
          </p:nvSpPr>
          <p:spPr>
            <a:xfrm>
              <a:off x="0" y="496888"/>
              <a:ext cx="11880850" cy="849312"/>
            </a:xfrm>
            <a:prstGeom prst="rect">
              <a:avLst/>
            </a:prstGeom>
            <a:solidFill>
              <a:srgbClr val="24BA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sz="2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KARATAY İLÇE MİLLİ EĞİTİM MÜDÜRLÜĞÜ</a:t>
              </a:r>
            </a:p>
            <a:p>
              <a:pPr algn="ctr">
                <a:defRPr/>
              </a:pPr>
              <a:r>
                <a:rPr lang="tr-TR" sz="2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(İşyeri Sağlık ve Güvenlik Bürosu)</a:t>
              </a:r>
            </a:p>
          </p:txBody>
        </p:sp>
        <p:sp>
          <p:nvSpPr>
            <p:cNvPr id="4" name="Oval 3"/>
            <p:cNvSpPr>
              <a:spLocks noChangeAspect="1"/>
            </p:cNvSpPr>
            <p:nvPr/>
          </p:nvSpPr>
          <p:spPr>
            <a:xfrm>
              <a:off x="106363" y="0"/>
              <a:ext cx="1220787" cy="12334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r-TR"/>
            </a:p>
          </p:txBody>
        </p:sp>
        <p:pic>
          <p:nvPicPr>
            <p:cNvPr id="5" name="Picture 6" descr="C:\Users\Muhasebe\Desktop\20114516_karataylogo PNG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175" y="23813"/>
              <a:ext cx="1173163" cy="1185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823925"/>
              </p:ext>
            </p:extLst>
          </p:nvPr>
        </p:nvGraphicFramePr>
        <p:xfrm>
          <a:off x="539825" y="2196133"/>
          <a:ext cx="6281420" cy="841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48"/>
                <a:gridCol w="5849372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S.N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TALİMAT ADI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1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KKD TESLİM ZİMMET TUTANAĞI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2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VAKA BİLDİRİM TUTANAĞI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193077"/>
              </p:ext>
            </p:extLst>
          </p:nvPr>
        </p:nvGraphicFramePr>
        <p:xfrm>
          <a:off x="539825" y="3780309"/>
          <a:ext cx="6304777" cy="22433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890"/>
                <a:gridCol w="5943887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S.N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TALİMAT ADI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EL YIKAMA BRÖŞÜRÜ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PANDEMİ BİLGİLENDİRME UYARI AFİŞLERİ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SOSYAL MESAFE UYARI GÖRSELLERİ,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SOSYAL MESAFE İŞARETLERİ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5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KKD KULLANIM UYARI LEVHALARI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6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ANTİSEPTİK KULLANIM AFİŞ/ BROŞÜRÜ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7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ACİL DURUM İLETİŞİM AFİŞİ/ BROŞÜRÜ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Dikdörtgen 7"/>
          <p:cNvSpPr/>
          <p:nvPr/>
        </p:nvSpPr>
        <p:spPr>
          <a:xfrm>
            <a:off x="889166" y="3396496"/>
            <a:ext cx="3377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AFİŞ VE DİĞER GÖRSELLER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900095" y="1764085"/>
            <a:ext cx="1757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TUTANAKLAR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380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 txBox="1">
            <a:spLocks/>
          </p:cNvSpPr>
          <p:nvPr/>
        </p:nvSpPr>
        <p:spPr>
          <a:xfrm>
            <a:off x="1642091" y="1346200"/>
            <a:ext cx="8596668" cy="665018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tr-TR" dirty="0" smtClean="0">
                <a:solidFill>
                  <a:srgbClr val="FF0000"/>
                </a:solidFill>
              </a:rPr>
              <a:t>Başvuru Nereye ve Nasıl Yapılacak</a:t>
            </a:r>
            <a:endParaRPr lang="tr-TR" dirty="0">
              <a:solidFill>
                <a:srgbClr val="FF0000"/>
              </a:solidFill>
            </a:endParaRPr>
          </a:p>
        </p:txBody>
      </p:sp>
      <p:grpSp>
        <p:nvGrpSpPr>
          <p:cNvPr id="3" name="Grup 2"/>
          <p:cNvGrpSpPr/>
          <p:nvPr/>
        </p:nvGrpSpPr>
        <p:grpSpPr>
          <a:xfrm>
            <a:off x="0" y="0"/>
            <a:ext cx="11880850" cy="1346200"/>
            <a:chOff x="0" y="0"/>
            <a:chExt cx="11880850" cy="1346200"/>
          </a:xfrm>
        </p:grpSpPr>
        <p:sp>
          <p:nvSpPr>
            <p:cNvPr id="4" name="Dikdörtgen 3"/>
            <p:cNvSpPr/>
            <p:nvPr/>
          </p:nvSpPr>
          <p:spPr>
            <a:xfrm>
              <a:off x="0" y="496888"/>
              <a:ext cx="11880850" cy="849312"/>
            </a:xfrm>
            <a:prstGeom prst="rect">
              <a:avLst/>
            </a:prstGeom>
            <a:solidFill>
              <a:srgbClr val="24BA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sz="2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KARATAY İLÇE MİLLİ EĞİTİM MÜDÜRLÜĞÜ</a:t>
              </a:r>
            </a:p>
            <a:p>
              <a:pPr algn="ctr">
                <a:defRPr/>
              </a:pPr>
              <a:r>
                <a:rPr lang="tr-TR" sz="2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(İşyeri Sağlık ve Güvenlik Bürosu)</a:t>
              </a:r>
            </a:p>
          </p:txBody>
        </p:sp>
        <p:sp>
          <p:nvSpPr>
            <p:cNvPr id="5" name="Oval 4"/>
            <p:cNvSpPr>
              <a:spLocks noChangeAspect="1"/>
            </p:cNvSpPr>
            <p:nvPr/>
          </p:nvSpPr>
          <p:spPr>
            <a:xfrm>
              <a:off x="106363" y="0"/>
              <a:ext cx="1220787" cy="12334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r-TR"/>
            </a:p>
          </p:txBody>
        </p:sp>
        <p:pic>
          <p:nvPicPr>
            <p:cNvPr id="6" name="Picture 6" descr="C:\Users\Muhasebe\Desktop\20114516_karataylogo PNG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175" y="23813"/>
              <a:ext cx="1173163" cy="1185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Dikdörtgen 6"/>
          <p:cNvSpPr/>
          <p:nvPr/>
        </p:nvSpPr>
        <p:spPr>
          <a:xfrm>
            <a:off x="2160005" y="6244828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dirty="0">
                <a:hlinkClick r:id="rId3"/>
              </a:rPr>
              <a:t>http://merkezisgb.meb.gov.tr/belgelendirme</a:t>
            </a:r>
            <a:r>
              <a:rPr lang="tr-TR" sz="2800" dirty="0"/>
              <a:t>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148" y="1924467"/>
            <a:ext cx="6886553" cy="437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ağ Ok 8"/>
          <p:cNvSpPr/>
          <p:nvPr/>
        </p:nvSpPr>
        <p:spPr>
          <a:xfrm rot="13689506">
            <a:off x="3262380" y="5186367"/>
            <a:ext cx="1361440" cy="571500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0978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25" y="1404045"/>
            <a:ext cx="10081120" cy="56190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up 2"/>
          <p:cNvGrpSpPr/>
          <p:nvPr/>
        </p:nvGrpSpPr>
        <p:grpSpPr>
          <a:xfrm>
            <a:off x="0" y="0"/>
            <a:ext cx="11880850" cy="1346200"/>
            <a:chOff x="0" y="0"/>
            <a:chExt cx="11880850" cy="1346200"/>
          </a:xfrm>
        </p:grpSpPr>
        <p:sp>
          <p:nvSpPr>
            <p:cNvPr id="4" name="Dikdörtgen 3"/>
            <p:cNvSpPr/>
            <p:nvPr/>
          </p:nvSpPr>
          <p:spPr>
            <a:xfrm>
              <a:off x="0" y="496888"/>
              <a:ext cx="11880850" cy="849312"/>
            </a:xfrm>
            <a:prstGeom prst="rect">
              <a:avLst/>
            </a:prstGeom>
            <a:solidFill>
              <a:srgbClr val="24BA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sz="2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KARATAY İLÇE MİLLİ EĞİTİM MÜDÜRLÜĞÜ</a:t>
              </a:r>
            </a:p>
            <a:p>
              <a:pPr algn="ctr">
                <a:defRPr/>
              </a:pPr>
              <a:r>
                <a:rPr lang="tr-TR" sz="2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(İşyeri Sağlık ve Güvenlik Bürosu)</a:t>
              </a:r>
            </a:p>
          </p:txBody>
        </p:sp>
        <p:sp>
          <p:nvSpPr>
            <p:cNvPr id="5" name="Oval 4"/>
            <p:cNvSpPr>
              <a:spLocks noChangeAspect="1"/>
            </p:cNvSpPr>
            <p:nvPr/>
          </p:nvSpPr>
          <p:spPr>
            <a:xfrm>
              <a:off x="106363" y="0"/>
              <a:ext cx="1220787" cy="12334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r-TR"/>
            </a:p>
          </p:txBody>
        </p:sp>
        <p:pic>
          <p:nvPicPr>
            <p:cNvPr id="6" name="Picture 6" descr="C:\Users\Muhasebe\Desktop\20114516_karataylogo PN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175" y="23813"/>
              <a:ext cx="1173163" cy="1185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Sağ Ok 6"/>
          <p:cNvSpPr/>
          <p:nvPr/>
        </p:nvSpPr>
        <p:spPr>
          <a:xfrm rot="18471835">
            <a:off x="8495402" y="5861989"/>
            <a:ext cx="1361440" cy="571500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2720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0" y="0"/>
            <a:ext cx="11880850" cy="1346200"/>
            <a:chOff x="0" y="0"/>
            <a:chExt cx="11880850" cy="1346200"/>
          </a:xfrm>
        </p:grpSpPr>
        <p:sp>
          <p:nvSpPr>
            <p:cNvPr id="3" name="Dikdörtgen 2"/>
            <p:cNvSpPr/>
            <p:nvPr/>
          </p:nvSpPr>
          <p:spPr>
            <a:xfrm>
              <a:off x="0" y="496888"/>
              <a:ext cx="11880850" cy="849312"/>
            </a:xfrm>
            <a:prstGeom prst="rect">
              <a:avLst/>
            </a:prstGeom>
            <a:solidFill>
              <a:srgbClr val="24BA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sz="2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KARATAY İLÇE MİLLİ EĞİTİM MÜDÜRLÜĞÜ</a:t>
              </a:r>
            </a:p>
            <a:p>
              <a:pPr algn="ctr">
                <a:defRPr/>
              </a:pPr>
              <a:r>
                <a:rPr lang="tr-TR" sz="2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(İşyeri Sağlık ve Güvenlik Bürosu)</a:t>
              </a:r>
            </a:p>
          </p:txBody>
        </p:sp>
        <p:sp>
          <p:nvSpPr>
            <p:cNvPr id="4" name="Oval 3"/>
            <p:cNvSpPr>
              <a:spLocks noChangeAspect="1"/>
            </p:cNvSpPr>
            <p:nvPr/>
          </p:nvSpPr>
          <p:spPr>
            <a:xfrm>
              <a:off x="106363" y="0"/>
              <a:ext cx="1220787" cy="12334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r-TR"/>
            </a:p>
          </p:txBody>
        </p:sp>
        <p:pic>
          <p:nvPicPr>
            <p:cNvPr id="5" name="Picture 6" descr="C:\Users\Muhasebe\Desktop\20114516_karataylogo PNG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175" y="23813"/>
              <a:ext cx="1173163" cy="1185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Resi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966" y="1354700"/>
            <a:ext cx="9760917" cy="549599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val 6"/>
          <p:cNvSpPr/>
          <p:nvPr/>
        </p:nvSpPr>
        <p:spPr>
          <a:xfrm>
            <a:off x="827857" y="1354700"/>
            <a:ext cx="4076700" cy="723900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9254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0" y="0"/>
            <a:ext cx="11880850" cy="1346200"/>
            <a:chOff x="0" y="0"/>
            <a:chExt cx="11880850" cy="1346200"/>
          </a:xfrm>
        </p:grpSpPr>
        <p:sp>
          <p:nvSpPr>
            <p:cNvPr id="3" name="Dikdörtgen 2"/>
            <p:cNvSpPr/>
            <p:nvPr/>
          </p:nvSpPr>
          <p:spPr>
            <a:xfrm>
              <a:off x="0" y="496888"/>
              <a:ext cx="11880850" cy="849312"/>
            </a:xfrm>
            <a:prstGeom prst="rect">
              <a:avLst/>
            </a:prstGeom>
            <a:solidFill>
              <a:srgbClr val="24BA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sz="2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KARATAY İLÇE MİLLİ EĞİTİM MÜDÜRLÜĞÜ</a:t>
              </a:r>
            </a:p>
            <a:p>
              <a:pPr algn="ctr">
                <a:defRPr/>
              </a:pPr>
              <a:r>
                <a:rPr lang="tr-TR" sz="2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(İşyeri Sağlık ve Güvenlik Bürosu)</a:t>
              </a:r>
            </a:p>
          </p:txBody>
        </p:sp>
        <p:sp>
          <p:nvSpPr>
            <p:cNvPr id="4" name="Oval 3"/>
            <p:cNvSpPr>
              <a:spLocks noChangeAspect="1"/>
            </p:cNvSpPr>
            <p:nvPr/>
          </p:nvSpPr>
          <p:spPr>
            <a:xfrm>
              <a:off x="106363" y="0"/>
              <a:ext cx="1220787" cy="12334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r-TR"/>
            </a:p>
          </p:txBody>
        </p:sp>
        <p:pic>
          <p:nvPicPr>
            <p:cNvPr id="5" name="Picture 6" descr="C:\Users\Muhasebe\Desktop\20114516_karataylogo PNG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175" y="23813"/>
              <a:ext cx="1173163" cy="1185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Resi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124" y="1513003"/>
            <a:ext cx="10029347" cy="506515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val 6"/>
          <p:cNvSpPr/>
          <p:nvPr/>
        </p:nvSpPr>
        <p:spPr>
          <a:xfrm>
            <a:off x="4784307" y="6023626"/>
            <a:ext cx="2998980" cy="623620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0027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22526" y="5319616"/>
            <a:ext cx="9838829" cy="1126138"/>
          </a:xfrm>
          <a:extLst/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tr-TR" sz="64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TEŞEKKÜR EDİYORUZ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C4B02-8EA5-4A9F-9F03-508CBB50775C}" type="slidenum">
              <a:rPr lang="tr-TR" smtClean="0"/>
              <a:pPr>
                <a:defRPr/>
              </a:pPr>
              <a:t>19</a:t>
            </a:fld>
            <a:endParaRPr lang="tr-TR"/>
          </a:p>
        </p:txBody>
      </p:sp>
      <p:pic>
        <p:nvPicPr>
          <p:cNvPr id="26628" name="Picture 2" descr="C:\Users\Muhasebe\Desktop\Karatay Logo Çizgisi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5" y="490538"/>
            <a:ext cx="251460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1946692" y="3255134"/>
            <a:ext cx="7987464" cy="521888"/>
          </a:xfrm>
          <a:prstGeom prst="rect">
            <a:avLst/>
          </a:prstGeom>
          <a:noFill/>
        </p:spPr>
        <p:txBody>
          <a:bodyPr lIns="89858" tIns="44929" rIns="89858" bIns="44929" anchor="ctr">
            <a:spAutoFit/>
          </a:bodyPr>
          <a:lstStyle/>
          <a:p>
            <a:pPr algn="ctr">
              <a:defRPr/>
            </a:pPr>
            <a:r>
              <a:rPr lang="tr-TR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İŞYERİ SAĞLIK VE GÜVENLİK BÜROSU</a:t>
            </a:r>
            <a:endParaRPr lang="tr-TR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0" y="0"/>
            <a:ext cx="11880850" cy="328613"/>
          </a:xfrm>
          <a:prstGeom prst="rect">
            <a:avLst/>
          </a:prstGeom>
          <a:solidFill>
            <a:srgbClr val="24BAC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8" name="Metin kutusu 7"/>
          <p:cNvSpPr txBox="1"/>
          <p:nvPr/>
        </p:nvSpPr>
        <p:spPr>
          <a:xfrm>
            <a:off x="1946693" y="4077237"/>
            <a:ext cx="7987464" cy="1013077"/>
          </a:xfrm>
          <a:prstGeom prst="rect">
            <a:avLst/>
          </a:prstGeom>
          <a:noFill/>
        </p:spPr>
        <p:txBody>
          <a:bodyPr lIns="89858" tIns="44929" rIns="89858" bIns="44929" anchor="ctr">
            <a:spAutoFit/>
          </a:bodyPr>
          <a:lstStyle/>
          <a:p>
            <a:pPr algn="ctr">
              <a:defRPr/>
            </a:pPr>
            <a:r>
              <a:rPr lang="tr-TR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Muhterem AKAY</a:t>
            </a:r>
          </a:p>
          <a:p>
            <a:pPr algn="ctr">
              <a:defRPr/>
            </a:pPr>
            <a:r>
              <a:rPr lang="tr-TR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Karatay İSG Koordinatör</a:t>
            </a:r>
          </a:p>
          <a:p>
            <a:pPr algn="ctr">
              <a:defRPr/>
            </a:pPr>
            <a:r>
              <a:rPr lang="tr-TR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C Sınıfı Uzman</a:t>
            </a:r>
            <a:endParaRPr lang="tr-TR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0" y="6511925"/>
            <a:ext cx="11880850" cy="328613"/>
          </a:xfrm>
          <a:prstGeom prst="rect">
            <a:avLst/>
          </a:prstGeom>
          <a:solidFill>
            <a:srgbClr val="24BAC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anchor="ctr"/>
          <a:lstStyle/>
          <a:p>
            <a:pPr algn="ctr">
              <a:defRPr/>
            </a:pPr>
            <a:endParaRPr lang="tr-T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2 Slayt Numarası Yer Tutucusu"/>
          <p:cNvSpPr txBox="1">
            <a:spLocks/>
          </p:cNvSpPr>
          <p:nvPr/>
        </p:nvSpPr>
        <p:spPr bwMode="auto">
          <a:xfrm>
            <a:off x="8515350" y="6340475"/>
            <a:ext cx="27717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A916F79B-7C1B-4C7A-9D19-56945077C6BD}" type="slidenum">
              <a:rPr lang="tr-TR" altLang="tr-TR" sz="1200">
                <a:solidFill>
                  <a:srgbClr val="898989"/>
                </a:solidFill>
              </a:rPr>
              <a:pPr algn="r"/>
              <a:t>2</a:t>
            </a:fld>
            <a:endParaRPr lang="tr-TR" altLang="tr-TR" sz="1200">
              <a:solidFill>
                <a:srgbClr val="898989"/>
              </a:solidFill>
            </a:endParaRPr>
          </a:p>
        </p:txBody>
      </p:sp>
      <p:grpSp>
        <p:nvGrpSpPr>
          <p:cNvPr id="4" name="Grup 3"/>
          <p:cNvGrpSpPr/>
          <p:nvPr/>
        </p:nvGrpSpPr>
        <p:grpSpPr>
          <a:xfrm>
            <a:off x="0" y="0"/>
            <a:ext cx="11880850" cy="1346200"/>
            <a:chOff x="0" y="0"/>
            <a:chExt cx="11880850" cy="1346200"/>
          </a:xfrm>
        </p:grpSpPr>
        <p:sp>
          <p:nvSpPr>
            <p:cNvPr id="5" name="Dikdörtgen 4"/>
            <p:cNvSpPr/>
            <p:nvPr/>
          </p:nvSpPr>
          <p:spPr>
            <a:xfrm>
              <a:off x="0" y="496888"/>
              <a:ext cx="11880850" cy="849312"/>
            </a:xfrm>
            <a:prstGeom prst="rect">
              <a:avLst/>
            </a:prstGeom>
            <a:solidFill>
              <a:srgbClr val="24BA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sz="2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KARATAY İLÇE MİLLİ EĞİTİM MÜDÜRLÜĞÜ</a:t>
              </a:r>
            </a:p>
            <a:p>
              <a:pPr algn="ctr">
                <a:defRPr/>
              </a:pPr>
              <a:r>
                <a:rPr lang="tr-TR" sz="2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(İşyeri Sağlık ve Güvenlik Bürosu)</a:t>
              </a:r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106363" y="0"/>
              <a:ext cx="1220787" cy="12334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r-TR"/>
            </a:p>
          </p:txBody>
        </p:sp>
        <p:pic>
          <p:nvPicPr>
            <p:cNvPr id="5127" name="Picture 6" descr="C:\Users\Muhasebe\Desktop\20114516_karataylogo PNG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175" y="23813"/>
              <a:ext cx="1173163" cy="1185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Dikdörtgen 1"/>
          <p:cNvSpPr/>
          <p:nvPr/>
        </p:nvSpPr>
        <p:spPr>
          <a:xfrm>
            <a:off x="791853" y="3045823"/>
            <a:ext cx="102971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tr-TR" sz="2400" dirty="0"/>
              <a:t>Bakanlığımız ile Türk Standartları Enstitüsü (TSE) arasında, 27 Temmuz 2020 tarihinde imzalanan iş birliği protokolü kapsamında: </a:t>
            </a:r>
            <a:endParaRPr lang="tr-TR" sz="2400" dirty="0" smtClean="0"/>
          </a:p>
          <a:p>
            <a:pPr marL="0" indent="0" algn="just">
              <a:buNone/>
            </a:pPr>
            <a:endParaRPr lang="tr-TR" sz="2400" dirty="0"/>
          </a:p>
          <a:p>
            <a:pPr marL="0" indent="0" algn="just">
              <a:buNone/>
            </a:pPr>
            <a:r>
              <a:rPr lang="tr-TR" sz="2400" b="1" dirty="0">
                <a:solidFill>
                  <a:srgbClr val="0070C0"/>
                </a:solidFill>
              </a:rPr>
              <a:t>Eğitim kurumlarında hijyen şartlarının geliştirilmesi, enfeksiyon öneme ve kontrol süreçlerinin tutarlı, geçerli, güvenilir, tarafsız bir anlayışla sürdürülmesi amacıyla </a:t>
            </a:r>
            <a:endParaRPr lang="tr-TR" sz="2400" b="1" dirty="0" smtClean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tr-TR" sz="2400" b="1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tr-TR" sz="2400" dirty="0"/>
              <a:t>30.07.2020 tarihli ve 10075132 sayılı Bakanlık Makam Onayı ile </a:t>
            </a:r>
            <a:r>
              <a:rPr lang="tr-TR" sz="2400" b="1" dirty="0" smtClean="0">
                <a:solidFill>
                  <a:srgbClr val="0070C0"/>
                </a:solidFill>
              </a:rPr>
              <a:t>‘</a:t>
            </a:r>
            <a:r>
              <a:rPr lang="tr-TR" sz="2400" b="1" dirty="0">
                <a:solidFill>
                  <a:srgbClr val="0070C0"/>
                </a:solidFill>
              </a:rPr>
              <a:t>OKULUM TEMİZ</a:t>
            </a:r>
            <a:r>
              <a:rPr lang="tr-TR" sz="2400" dirty="0"/>
              <a:t>’ belgelendirme programı yürürlüğe alınmış olup konu ile ilgili bir kılavuz yayımlanmıştır.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1327150" y="1672913"/>
            <a:ext cx="4083875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NEDEN BURADAYIZ !!!</a:t>
            </a:r>
            <a:endParaRPr lang="tr-TR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C:\Users\KARATAY1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593" y="1499385"/>
            <a:ext cx="2683768" cy="13934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 7"/>
          <p:cNvGrpSpPr/>
          <p:nvPr/>
        </p:nvGrpSpPr>
        <p:grpSpPr>
          <a:xfrm>
            <a:off x="0" y="0"/>
            <a:ext cx="11880850" cy="1346200"/>
            <a:chOff x="0" y="0"/>
            <a:chExt cx="11880850" cy="1346200"/>
          </a:xfrm>
        </p:grpSpPr>
        <p:sp>
          <p:nvSpPr>
            <p:cNvPr id="9" name="Dikdörtgen 8"/>
            <p:cNvSpPr/>
            <p:nvPr/>
          </p:nvSpPr>
          <p:spPr>
            <a:xfrm>
              <a:off x="0" y="496888"/>
              <a:ext cx="11880850" cy="849312"/>
            </a:xfrm>
            <a:prstGeom prst="rect">
              <a:avLst/>
            </a:prstGeom>
            <a:solidFill>
              <a:srgbClr val="24BA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sz="2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KARATAY İLÇE MİLLİ EĞİTİM MÜDÜRLÜĞÜ</a:t>
              </a:r>
            </a:p>
            <a:p>
              <a:pPr algn="ctr">
                <a:defRPr/>
              </a:pPr>
              <a:r>
                <a:rPr lang="tr-TR" sz="2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(İşyeri Sağlık ve Güvenlik Bürosu)</a:t>
              </a:r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106363" y="0"/>
              <a:ext cx="1220787" cy="12334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r-TR"/>
            </a:p>
          </p:txBody>
        </p:sp>
        <p:pic>
          <p:nvPicPr>
            <p:cNvPr id="11" name="Picture 6" descr="C:\Users\Muhasebe\Desktop\20114516_karataylogo PNG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175" y="23813"/>
              <a:ext cx="1173163" cy="1185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Dikdörtgen 11"/>
          <p:cNvSpPr/>
          <p:nvPr/>
        </p:nvSpPr>
        <p:spPr>
          <a:xfrm>
            <a:off x="611833" y="2636520"/>
            <a:ext cx="107291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Eğitim Kurumlarında </a:t>
            </a:r>
            <a:r>
              <a:rPr lang="tr-TR" sz="4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Hijyen Şartlarının </a:t>
            </a:r>
            <a:r>
              <a:rPr lang="tr-TR" sz="4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Geliştirilmesi ve Enfeksiyon Önleme Kontrol </a:t>
            </a:r>
            <a:r>
              <a:rPr lang="tr-TR" sz="48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Klavuzu’u</a:t>
            </a:r>
            <a:r>
              <a:rPr lang="tr-TR" sz="4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tr-TR" sz="4800" dirty="0">
              <a:solidFill>
                <a:srgbClr val="0070C0"/>
              </a:solidFill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3665315" y="2196133"/>
            <a:ext cx="4622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CC0000"/>
                </a:solidFill>
              </a:rPr>
              <a:t>Bu Protokol'den Yola Çıkılarak</a:t>
            </a:r>
            <a:endParaRPr lang="tr-TR" sz="2400" b="1" dirty="0">
              <a:solidFill>
                <a:srgbClr val="CC0000"/>
              </a:solidFill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4866188" y="5741997"/>
            <a:ext cx="2220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CC0000"/>
                </a:solidFill>
              </a:rPr>
              <a:t>Hazırlanmıştır</a:t>
            </a:r>
            <a:endParaRPr lang="tr-TR" sz="2400" b="1" dirty="0">
              <a:solidFill>
                <a:srgbClr val="CC0000"/>
              </a:solidFill>
            </a:endParaRPr>
          </a:p>
        </p:txBody>
      </p:sp>
      <p:pic>
        <p:nvPicPr>
          <p:cNvPr id="3074" name="Picture 2" descr="C:\Users\KARATAY1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040" y="702276"/>
            <a:ext cx="3190875" cy="1428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633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6"/>
          <p:cNvSpPr>
            <a:spLocks noChangeArrowheads="1"/>
          </p:cNvSpPr>
          <p:nvPr/>
        </p:nvSpPr>
        <p:spPr bwMode="auto">
          <a:xfrm>
            <a:off x="1326287" y="2916213"/>
            <a:ext cx="968816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tr-TR" altLang="tr-TR" sz="2800" b="1" dirty="0">
                <a:solidFill>
                  <a:srgbClr val="002060"/>
                </a:solidFill>
              </a:rPr>
              <a:t>Okullarımızda yüz yüze eğitimi, en güvenli ve sağlıklı koşullarda gerçekleştirmek amacıyla yürütülen bir çalışmadır.</a:t>
            </a:r>
          </a:p>
        </p:txBody>
      </p:sp>
      <p:grpSp>
        <p:nvGrpSpPr>
          <p:cNvPr id="3" name="Grup 2"/>
          <p:cNvGrpSpPr/>
          <p:nvPr/>
        </p:nvGrpSpPr>
        <p:grpSpPr>
          <a:xfrm>
            <a:off x="0" y="0"/>
            <a:ext cx="11880850" cy="1346200"/>
            <a:chOff x="0" y="0"/>
            <a:chExt cx="11880850" cy="1346200"/>
          </a:xfrm>
        </p:grpSpPr>
        <p:sp>
          <p:nvSpPr>
            <p:cNvPr id="4" name="Dikdörtgen 3"/>
            <p:cNvSpPr/>
            <p:nvPr/>
          </p:nvSpPr>
          <p:spPr>
            <a:xfrm>
              <a:off x="0" y="496888"/>
              <a:ext cx="11880850" cy="849312"/>
            </a:xfrm>
            <a:prstGeom prst="rect">
              <a:avLst/>
            </a:prstGeom>
            <a:solidFill>
              <a:srgbClr val="24BA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sz="2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KARATAY İLÇE MİLLİ EĞİTİM MÜDÜRLÜĞÜ</a:t>
              </a:r>
            </a:p>
            <a:p>
              <a:pPr algn="ctr">
                <a:defRPr/>
              </a:pPr>
              <a:r>
                <a:rPr lang="tr-TR" sz="2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(İşyeri Sağlık ve Güvenlik Bürosu)</a:t>
              </a:r>
            </a:p>
          </p:txBody>
        </p:sp>
        <p:sp>
          <p:nvSpPr>
            <p:cNvPr id="5" name="Oval 4"/>
            <p:cNvSpPr>
              <a:spLocks noChangeAspect="1"/>
            </p:cNvSpPr>
            <p:nvPr/>
          </p:nvSpPr>
          <p:spPr>
            <a:xfrm>
              <a:off x="106363" y="0"/>
              <a:ext cx="1220787" cy="12334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r-TR"/>
            </a:p>
          </p:txBody>
        </p:sp>
        <p:pic>
          <p:nvPicPr>
            <p:cNvPr id="6" name="Picture 6" descr="C:\Users\Muhasebe\Desktop\20114516_karataylogo PNG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175" y="23813"/>
              <a:ext cx="1173163" cy="1185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Metin kutusu 6"/>
          <p:cNvSpPr txBox="1"/>
          <p:nvPr/>
        </p:nvSpPr>
        <p:spPr>
          <a:xfrm>
            <a:off x="1327150" y="1672913"/>
            <a:ext cx="3118161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NİÇİN ÖNEMLİ !!!</a:t>
            </a:r>
            <a:endParaRPr lang="tr-TR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9" name="Picture 3" descr="C:\Users\KARATAY1\Desktop\imag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1" r="26122"/>
          <a:stretch/>
        </p:blipFill>
        <p:spPr bwMode="auto">
          <a:xfrm rot="957308">
            <a:off x="9787631" y="616744"/>
            <a:ext cx="1234440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KARATAY1\Desktop\downlo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2" y="4458364"/>
            <a:ext cx="3608611" cy="21851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32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783065" y="1548061"/>
            <a:ext cx="5799985" cy="132343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Enfeksiyon Önleme ve </a:t>
            </a:r>
            <a:endParaRPr lang="tr-TR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tr-T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Kontrol </a:t>
            </a:r>
            <a:r>
              <a:rPr lang="tr-T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Eylem </a:t>
            </a:r>
            <a:r>
              <a:rPr lang="tr-T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Planı  </a:t>
            </a:r>
            <a:endParaRPr lang="tr-TR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3" name="Grup 2"/>
          <p:cNvGrpSpPr/>
          <p:nvPr/>
        </p:nvGrpSpPr>
        <p:grpSpPr>
          <a:xfrm>
            <a:off x="0" y="0"/>
            <a:ext cx="11880850" cy="1346200"/>
            <a:chOff x="0" y="0"/>
            <a:chExt cx="11880850" cy="1346200"/>
          </a:xfrm>
        </p:grpSpPr>
        <p:sp>
          <p:nvSpPr>
            <p:cNvPr id="4" name="Dikdörtgen 3"/>
            <p:cNvSpPr/>
            <p:nvPr/>
          </p:nvSpPr>
          <p:spPr>
            <a:xfrm>
              <a:off x="0" y="496888"/>
              <a:ext cx="11880850" cy="849312"/>
            </a:xfrm>
            <a:prstGeom prst="rect">
              <a:avLst/>
            </a:prstGeom>
            <a:solidFill>
              <a:srgbClr val="24BA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sz="2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KARATAY İLÇE MİLLİ EĞİTİM MÜDÜRLÜĞÜ</a:t>
              </a:r>
            </a:p>
            <a:p>
              <a:pPr algn="ctr">
                <a:defRPr/>
              </a:pPr>
              <a:r>
                <a:rPr lang="tr-TR" sz="2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(İşyeri Sağlık ve Güvenlik Bürosu)</a:t>
              </a:r>
            </a:p>
          </p:txBody>
        </p:sp>
        <p:sp>
          <p:nvSpPr>
            <p:cNvPr id="5" name="Oval 4"/>
            <p:cNvSpPr>
              <a:spLocks noChangeAspect="1"/>
            </p:cNvSpPr>
            <p:nvPr/>
          </p:nvSpPr>
          <p:spPr>
            <a:xfrm>
              <a:off x="106363" y="0"/>
              <a:ext cx="1220787" cy="12334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r-TR"/>
            </a:p>
          </p:txBody>
        </p:sp>
        <p:pic>
          <p:nvPicPr>
            <p:cNvPr id="6" name="Picture 6" descr="C:\Users\Muhasebe\Desktop\20114516_karataylogo PNG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175" y="23813"/>
              <a:ext cx="1173163" cy="1185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İçerik Yer Tutucusu 2"/>
          <p:cNvSpPr txBox="1">
            <a:spLocks/>
          </p:cNvSpPr>
          <p:nvPr/>
        </p:nvSpPr>
        <p:spPr>
          <a:xfrm>
            <a:off x="716756" y="3636293"/>
            <a:ext cx="9932608" cy="265743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400" dirty="0" smtClean="0"/>
              <a:t>Kapasite kullanımını bulaş riskini minimum düzeyde tutacak şekilde,</a:t>
            </a:r>
          </a:p>
          <a:p>
            <a:r>
              <a:rPr lang="tr-TR" sz="2400" dirty="0" smtClean="0"/>
              <a:t>Azaltılmış çalışan sayıları dikkate alınarak ve gerekli değişiklikleri yapmak için güncel planın hazır ve erişilebilir olmasını sağlayan,</a:t>
            </a:r>
          </a:p>
          <a:p>
            <a:r>
              <a:rPr lang="tr-TR" sz="2400" dirty="0" smtClean="0"/>
              <a:t>Mevcut kapasite değerlendirilmesini,</a:t>
            </a:r>
          </a:p>
          <a:p>
            <a:r>
              <a:rPr lang="tr-TR" sz="2400" dirty="0" smtClean="0"/>
              <a:t>Salgın hastalık semptomları olan hastaları tespit edebilmek için birimlerde sağlık otoritelerince belirlenen yöntemlerin uygulandığını,</a:t>
            </a:r>
          </a:p>
          <a:p>
            <a:endParaRPr lang="tr-TR" dirty="0"/>
          </a:p>
        </p:txBody>
      </p:sp>
      <p:sp>
        <p:nvSpPr>
          <p:cNvPr id="8" name="Dikdörtgen 7"/>
          <p:cNvSpPr/>
          <p:nvPr/>
        </p:nvSpPr>
        <p:spPr>
          <a:xfrm>
            <a:off x="2001708" y="3102472"/>
            <a:ext cx="736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>
                <a:solidFill>
                  <a:srgbClr val="FF0000"/>
                </a:solidFill>
              </a:rPr>
              <a:t>En Az Aşağıdaki Maddeleri İçerecek Şekilde Hazırlanması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682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0" y="0"/>
            <a:ext cx="11880850" cy="1346200"/>
            <a:chOff x="0" y="0"/>
            <a:chExt cx="11880850" cy="1346200"/>
          </a:xfrm>
        </p:grpSpPr>
        <p:sp>
          <p:nvSpPr>
            <p:cNvPr id="3" name="Dikdörtgen 2"/>
            <p:cNvSpPr/>
            <p:nvPr/>
          </p:nvSpPr>
          <p:spPr>
            <a:xfrm>
              <a:off x="0" y="496888"/>
              <a:ext cx="11880850" cy="849312"/>
            </a:xfrm>
            <a:prstGeom prst="rect">
              <a:avLst/>
            </a:prstGeom>
            <a:solidFill>
              <a:srgbClr val="24BA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sz="2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KARATAY İLÇE MİLLİ EĞİTİM MÜDÜRLÜĞÜ</a:t>
              </a:r>
            </a:p>
            <a:p>
              <a:pPr algn="ctr">
                <a:defRPr/>
              </a:pPr>
              <a:r>
                <a:rPr lang="tr-TR" sz="2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(İşyeri Sağlık ve Güvenlik Bürosu)</a:t>
              </a:r>
            </a:p>
          </p:txBody>
        </p:sp>
        <p:sp>
          <p:nvSpPr>
            <p:cNvPr id="4" name="Oval 3"/>
            <p:cNvSpPr>
              <a:spLocks noChangeAspect="1"/>
            </p:cNvSpPr>
            <p:nvPr/>
          </p:nvSpPr>
          <p:spPr>
            <a:xfrm>
              <a:off x="106363" y="0"/>
              <a:ext cx="1220787" cy="12334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r-TR"/>
            </a:p>
          </p:txBody>
        </p:sp>
        <p:pic>
          <p:nvPicPr>
            <p:cNvPr id="5" name="Picture 6" descr="C:\Users\Muhasebe\Desktop\20114516_karataylogo PNG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175" y="23813"/>
              <a:ext cx="1173163" cy="1185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Unvan 1"/>
          <p:cNvSpPr txBox="1">
            <a:spLocks/>
          </p:cNvSpPr>
          <p:nvPr/>
        </p:nvSpPr>
        <p:spPr>
          <a:xfrm>
            <a:off x="683141" y="1365794"/>
            <a:ext cx="9772953" cy="1191491"/>
          </a:xfrm>
          <a:prstGeom prst="rect">
            <a:avLst/>
          </a:prstGeom>
        </p:spPr>
        <p:txBody>
          <a:bodyPr>
            <a:normAutofit fontScale="900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Standart Enfeksiyon Kontrol Önlemleri (SEKÖ)</a:t>
            </a:r>
            <a:endParaRPr lang="tr-T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395809" y="2847571"/>
            <a:ext cx="11161240" cy="399296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tr-TR" sz="2200" dirty="0" smtClean="0"/>
              <a:t>SEKÖ, bulaşıcı ajanların hem bilinen hem de bilinmeyen kaynaklardan bulaşma riskini azaltmak için gerekli olan temel enfeksiyon önleme ve kontrol önlemleridir.                       </a:t>
            </a:r>
          </a:p>
          <a:p>
            <a:pPr marL="0" indent="0">
              <a:buFont typeface="Arial" charset="0"/>
              <a:buNone/>
            </a:pPr>
            <a:r>
              <a:rPr lang="tr-TR" sz="2200" b="1" dirty="0" smtClean="0"/>
              <a:t>SEKÖ tüm personel tarafından dikkatle uygulanmalıdır. Bu önlemler genellikle:</a:t>
            </a:r>
          </a:p>
          <a:p>
            <a:pPr marL="0" indent="0">
              <a:buFont typeface="Arial" charset="0"/>
              <a:buNone/>
            </a:pPr>
            <a:endParaRPr lang="tr-TR" sz="2200" b="1" dirty="0" smtClean="0"/>
          </a:p>
          <a:p>
            <a:r>
              <a:rPr lang="tr-TR" sz="2200" dirty="0" smtClean="0"/>
              <a:t>El hijyeni uygulamalarının yaygınlaştırılması,</a:t>
            </a:r>
          </a:p>
          <a:p>
            <a:r>
              <a:rPr lang="tr-TR" sz="2200" dirty="0" smtClean="0"/>
              <a:t>Kuruluş içinde hijyen ve sanitasyon kaynaklı salgın hastalık/</a:t>
            </a:r>
            <a:r>
              <a:rPr lang="tr-TR" sz="2200" dirty="0" err="1" smtClean="0"/>
              <a:t>lar</a:t>
            </a:r>
            <a:r>
              <a:rPr lang="tr-TR" sz="2200" dirty="0" smtClean="0"/>
              <a:t> için alınmış tedbirlere uygun hareket edilmesi,</a:t>
            </a:r>
          </a:p>
          <a:p>
            <a:r>
              <a:rPr lang="tr-TR" sz="2200" dirty="0" smtClean="0"/>
              <a:t>Fiziki mesafenin koruması,</a:t>
            </a:r>
          </a:p>
          <a:p>
            <a:r>
              <a:rPr lang="tr-TR" sz="2200" dirty="0" smtClean="0"/>
              <a:t>Uygun KKD </a:t>
            </a:r>
            <a:r>
              <a:rPr lang="tr-TR" sz="2200" dirty="0" err="1" smtClean="0"/>
              <a:t>lerin</a:t>
            </a:r>
            <a:r>
              <a:rPr lang="tr-TR" sz="2200" dirty="0" smtClean="0"/>
              <a:t> kullanılması,</a:t>
            </a:r>
          </a:p>
          <a:p>
            <a:r>
              <a:rPr lang="tr-TR" sz="2200" dirty="0" smtClean="0"/>
              <a:t>Solunum hijyeni öksürük/hapşırık kurallarına uyulmasını içerir.</a:t>
            </a:r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2180649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0" y="0"/>
            <a:ext cx="11880850" cy="1346200"/>
            <a:chOff x="0" y="0"/>
            <a:chExt cx="11880850" cy="1346200"/>
          </a:xfrm>
        </p:grpSpPr>
        <p:sp>
          <p:nvSpPr>
            <p:cNvPr id="3" name="Dikdörtgen 2"/>
            <p:cNvSpPr/>
            <p:nvPr/>
          </p:nvSpPr>
          <p:spPr>
            <a:xfrm>
              <a:off x="0" y="496888"/>
              <a:ext cx="11880850" cy="849312"/>
            </a:xfrm>
            <a:prstGeom prst="rect">
              <a:avLst/>
            </a:prstGeom>
            <a:solidFill>
              <a:srgbClr val="24BA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sz="2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KARATAY İLÇE MİLLİ EĞİTİM MÜDÜRLÜĞÜ</a:t>
              </a:r>
            </a:p>
            <a:p>
              <a:pPr algn="ctr">
                <a:defRPr/>
              </a:pPr>
              <a:r>
                <a:rPr lang="tr-TR" sz="2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(İşyeri Sağlık ve Güvenlik Bürosu)</a:t>
              </a:r>
            </a:p>
          </p:txBody>
        </p:sp>
        <p:sp>
          <p:nvSpPr>
            <p:cNvPr id="4" name="Oval 3"/>
            <p:cNvSpPr>
              <a:spLocks noChangeAspect="1"/>
            </p:cNvSpPr>
            <p:nvPr/>
          </p:nvSpPr>
          <p:spPr>
            <a:xfrm>
              <a:off x="106363" y="0"/>
              <a:ext cx="1220787" cy="12334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r-TR"/>
            </a:p>
          </p:txBody>
        </p:sp>
        <p:pic>
          <p:nvPicPr>
            <p:cNvPr id="5" name="Picture 6" descr="C:\Users\Muhasebe\Desktop\20114516_karataylogo PNG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175" y="23813"/>
              <a:ext cx="1173163" cy="1185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Unvan 1"/>
          <p:cNvSpPr txBox="1">
            <a:spLocks/>
          </p:cNvSpPr>
          <p:nvPr/>
        </p:nvSpPr>
        <p:spPr>
          <a:xfrm>
            <a:off x="1300555" y="1476053"/>
            <a:ext cx="8844038" cy="1233055"/>
          </a:xfrm>
          <a:prstGeom prst="rect">
            <a:avLst/>
          </a:prstGeom>
        </p:spPr>
        <p:txBody>
          <a:bodyPr>
            <a:normAutofit fontScale="900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Bulaş Bazlı Önlemlerin </a:t>
            </a:r>
            <a:b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(BBÖ) Planlanması</a:t>
            </a:r>
            <a:endParaRPr lang="tr-T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251793" y="2916213"/>
            <a:ext cx="11449272" cy="3661871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tr-TR" dirty="0" smtClean="0"/>
              <a:t>SEKÖ, bulaşıcı bir ajanın çapraz bulaşmasını önlemek için tek başına yetersiz olduğunda </a:t>
            </a:r>
            <a:r>
              <a:rPr lang="tr-TR" b="1" u="sng" dirty="0" smtClean="0"/>
              <a:t>«Bulaş Bazlı Önlemler» (BBÖ) </a:t>
            </a:r>
            <a:r>
              <a:rPr lang="tr-TR" dirty="0" smtClean="0"/>
              <a:t>uygulanır.</a:t>
            </a:r>
          </a:p>
          <a:p>
            <a:pPr marL="0" indent="0">
              <a:buFont typeface="Arial" charset="0"/>
              <a:buNone/>
            </a:pPr>
            <a:r>
              <a:rPr lang="tr-TR" dirty="0" smtClean="0"/>
              <a:t>Bu önlemler genel olarak hijyen ve sanitasyondan kaynaklı salgın hastalık şüphe edilmiş veya tanı konulmuş kişilerle temas sırasında ve sonrasında yapılacak işlemlerdir: </a:t>
            </a:r>
          </a:p>
          <a:p>
            <a:pPr marL="0" indent="0">
              <a:buFont typeface="Arial" charset="0"/>
              <a:buNone/>
            </a:pPr>
            <a:endParaRPr lang="tr-TR" dirty="0" smtClean="0"/>
          </a:p>
          <a:p>
            <a:r>
              <a:rPr lang="tr-TR" dirty="0" smtClean="0"/>
              <a:t>Kişinin izole edilmesinin ve izole kalmasının sağlanması,</a:t>
            </a:r>
          </a:p>
          <a:p>
            <a:r>
              <a:rPr lang="tr-TR" dirty="0" smtClean="0"/>
              <a:t>Kişiye müdahale dahil, </a:t>
            </a:r>
            <a:r>
              <a:rPr lang="tr-TR" dirty="0" err="1" smtClean="0"/>
              <a:t>kontamine</a:t>
            </a:r>
            <a:r>
              <a:rPr lang="tr-TR" dirty="0" smtClean="0"/>
              <a:t> materyallerle iş ve işlem</a:t>
            </a:r>
            <a:br>
              <a:rPr lang="tr-TR" dirty="0" smtClean="0"/>
            </a:br>
            <a:r>
              <a:rPr lang="tr-TR" dirty="0" smtClean="0"/>
              <a:t>yapılırken uygun KKD kullanılması,</a:t>
            </a:r>
          </a:p>
          <a:p>
            <a:r>
              <a:rPr lang="tr-TR" dirty="0" err="1" smtClean="0"/>
              <a:t>Kontamine</a:t>
            </a:r>
            <a:r>
              <a:rPr lang="tr-TR" dirty="0" smtClean="0"/>
              <a:t> malzeme ve alanlar için uygun dezenfeksiyon işlemlerinin yapılması, </a:t>
            </a:r>
          </a:p>
          <a:p>
            <a:r>
              <a:rPr lang="tr-TR" dirty="0" smtClean="0"/>
              <a:t>El hijyeni sağlanması,</a:t>
            </a:r>
          </a:p>
          <a:p>
            <a:r>
              <a:rPr lang="tr-TR" dirty="0" smtClean="0"/>
              <a:t>Hastalık şüphesi ya da tanı almış kişinin bulunduğu ortamın havalandırılmasının ve uygun şekilde temizlenmesinin sağlanması.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02752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0" y="0"/>
            <a:ext cx="11880850" cy="1346200"/>
            <a:chOff x="0" y="0"/>
            <a:chExt cx="11880850" cy="1346200"/>
          </a:xfrm>
        </p:grpSpPr>
        <p:sp>
          <p:nvSpPr>
            <p:cNvPr id="3" name="Dikdörtgen 2"/>
            <p:cNvSpPr/>
            <p:nvPr/>
          </p:nvSpPr>
          <p:spPr>
            <a:xfrm>
              <a:off x="0" y="496888"/>
              <a:ext cx="11880850" cy="849312"/>
            </a:xfrm>
            <a:prstGeom prst="rect">
              <a:avLst/>
            </a:prstGeom>
            <a:solidFill>
              <a:srgbClr val="24BA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sz="2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KARATAY İLÇE MİLLİ EĞİTİM MÜDÜRLÜĞÜ</a:t>
              </a:r>
            </a:p>
            <a:p>
              <a:pPr algn="ctr">
                <a:defRPr/>
              </a:pPr>
              <a:r>
                <a:rPr lang="tr-TR" sz="2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(İşyeri Sağlık ve Güvenlik Bürosu)</a:t>
              </a:r>
            </a:p>
          </p:txBody>
        </p:sp>
        <p:sp>
          <p:nvSpPr>
            <p:cNvPr id="4" name="Oval 3"/>
            <p:cNvSpPr>
              <a:spLocks noChangeAspect="1"/>
            </p:cNvSpPr>
            <p:nvPr/>
          </p:nvSpPr>
          <p:spPr>
            <a:xfrm>
              <a:off x="106363" y="0"/>
              <a:ext cx="1220787" cy="12334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r-TR"/>
            </a:p>
          </p:txBody>
        </p:sp>
        <p:pic>
          <p:nvPicPr>
            <p:cNvPr id="5" name="Picture 6" descr="C:\Users\Muhasebe\Desktop\20114516_karataylogo PNG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175" y="23813"/>
              <a:ext cx="1173163" cy="1185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Unvan 1"/>
          <p:cNvSpPr txBox="1">
            <a:spLocks/>
          </p:cNvSpPr>
          <p:nvPr/>
        </p:nvSpPr>
        <p:spPr>
          <a:xfrm>
            <a:off x="395809" y="1836093"/>
            <a:ext cx="6336704" cy="590957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tr-TR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UYGULAMAYA YÖNELİK TEDBİRLER</a:t>
            </a:r>
            <a:endParaRPr lang="tr-TR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Unvan 1"/>
          <p:cNvSpPr txBox="1">
            <a:spLocks/>
          </p:cNvSpPr>
          <p:nvPr/>
        </p:nvSpPr>
        <p:spPr>
          <a:xfrm>
            <a:off x="1327150" y="2628181"/>
            <a:ext cx="8330737" cy="2260617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tr-TR" sz="3200" b="1" dirty="0" smtClean="0">
                <a:solidFill>
                  <a:schemeClr val="tx2">
                    <a:lumMod val="75000"/>
                  </a:schemeClr>
                </a:solidFill>
              </a:rPr>
              <a:t>1- El Hijyeni</a:t>
            </a:r>
          </a:p>
          <a:p>
            <a:pPr algn="l"/>
            <a:endParaRPr lang="tr-TR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tr-TR" sz="3200" b="1" dirty="0" smtClean="0">
                <a:solidFill>
                  <a:schemeClr val="tx2">
                    <a:lumMod val="75000"/>
                  </a:schemeClr>
                </a:solidFill>
              </a:rPr>
              <a:t>2- Solunum Hijyeni ve Öksürük/Hapşırık Adabı</a:t>
            </a:r>
            <a:br>
              <a:rPr lang="tr-TR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tr-TR" sz="3200" b="1" dirty="0" smtClean="0">
                <a:solidFill>
                  <a:schemeClr val="tx2">
                    <a:lumMod val="75000"/>
                  </a:schemeClr>
                </a:solidFill>
              </a:rPr>
              <a:t>     ‘Yakala, Çöpe At, Öldür. (Bertaraf et) </a:t>
            </a:r>
            <a:br>
              <a:rPr lang="tr-TR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tr-TR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22" name="Picture 2" descr="C:\Users\KARATAY1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8381308" y="1223926"/>
            <a:ext cx="2857500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424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0" y="0"/>
            <a:ext cx="11880850" cy="1346200"/>
            <a:chOff x="0" y="0"/>
            <a:chExt cx="11880850" cy="1346200"/>
          </a:xfrm>
        </p:grpSpPr>
        <p:sp>
          <p:nvSpPr>
            <p:cNvPr id="3" name="Dikdörtgen 2"/>
            <p:cNvSpPr/>
            <p:nvPr/>
          </p:nvSpPr>
          <p:spPr>
            <a:xfrm>
              <a:off x="0" y="496888"/>
              <a:ext cx="11880850" cy="849312"/>
            </a:xfrm>
            <a:prstGeom prst="rect">
              <a:avLst/>
            </a:prstGeom>
            <a:solidFill>
              <a:srgbClr val="24BA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sz="2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KARATAY İLÇE MİLLİ EĞİTİM MÜDÜRLÜĞÜ</a:t>
              </a:r>
            </a:p>
            <a:p>
              <a:pPr algn="ctr">
                <a:defRPr/>
              </a:pPr>
              <a:r>
                <a:rPr lang="tr-TR" sz="2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(İşyeri Sağlık ve Güvenlik Bürosu)</a:t>
              </a:r>
            </a:p>
          </p:txBody>
        </p:sp>
        <p:sp>
          <p:nvSpPr>
            <p:cNvPr id="4" name="Oval 3"/>
            <p:cNvSpPr>
              <a:spLocks noChangeAspect="1"/>
            </p:cNvSpPr>
            <p:nvPr/>
          </p:nvSpPr>
          <p:spPr>
            <a:xfrm>
              <a:off x="106363" y="0"/>
              <a:ext cx="1220787" cy="12334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r-TR"/>
            </a:p>
          </p:txBody>
        </p:sp>
        <p:pic>
          <p:nvPicPr>
            <p:cNvPr id="5" name="Picture 6" descr="C:\Users\Muhasebe\Desktop\20114516_karataylogo PNG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175" y="23813"/>
              <a:ext cx="1173163" cy="1185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Unvan 1"/>
          <p:cNvSpPr txBox="1">
            <a:spLocks/>
          </p:cNvSpPr>
          <p:nvPr/>
        </p:nvSpPr>
        <p:spPr>
          <a:xfrm>
            <a:off x="395809" y="1836093"/>
            <a:ext cx="6336704" cy="590957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tr-TR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EĞİTİM</a:t>
            </a:r>
            <a:endParaRPr lang="tr-TR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1327150" y="2628181"/>
            <a:ext cx="8330737" cy="396044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tr-TR" sz="3200" b="1" dirty="0" smtClean="0">
                <a:solidFill>
                  <a:schemeClr val="tx2">
                    <a:lumMod val="75000"/>
                  </a:schemeClr>
                </a:solidFill>
              </a:rPr>
              <a:t>1- Öğrenci Eğitimi</a:t>
            </a:r>
          </a:p>
          <a:p>
            <a:pPr algn="l"/>
            <a:r>
              <a:rPr lang="tr-TR" sz="3200" b="1" dirty="0" smtClean="0">
                <a:solidFill>
                  <a:schemeClr val="tx2">
                    <a:lumMod val="75000"/>
                  </a:schemeClr>
                </a:solidFill>
              </a:rPr>
              <a:t>2- Temizlik Personeline Eğitim</a:t>
            </a:r>
          </a:p>
          <a:p>
            <a:pPr algn="l"/>
            <a:r>
              <a:rPr lang="tr-TR" sz="3200" b="1" dirty="0" smtClean="0">
                <a:solidFill>
                  <a:schemeClr val="tx2">
                    <a:lumMod val="75000"/>
                  </a:schemeClr>
                </a:solidFill>
              </a:rPr>
              <a:t>3- Sosyal ve Ortak Kullanım alanların Eğitimi</a:t>
            </a:r>
          </a:p>
          <a:p>
            <a:pPr algn="l"/>
            <a:r>
              <a:rPr lang="tr-TR" sz="3200" b="1" dirty="0" smtClean="0">
                <a:solidFill>
                  <a:schemeClr val="tx2">
                    <a:lumMod val="75000"/>
                  </a:schemeClr>
                </a:solidFill>
              </a:rPr>
              <a:t>4- Giriş, Güvenlik Danışma</a:t>
            </a:r>
          </a:p>
          <a:p>
            <a:pPr algn="l"/>
            <a:r>
              <a:rPr lang="tr-TR" sz="3200" b="1" dirty="0" smtClean="0">
                <a:solidFill>
                  <a:schemeClr val="tx2">
                    <a:lumMod val="75000"/>
                  </a:schemeClr>
                </a:solidFill>
              </a:rPr>
              <a:t>5- Tuvalet ve Lavabolar</a:t>
            </a:r>
          </a:p>
          <a:p>
            <a:pPr algn="l"/>
            <a:r>
              <a:rPr lang="tr-TR" sz="3200" b="1" dirty="0" smtClean="0">
                <a:solidFill>
                  <a:schemeClr val="tx2">
                    <a:lumMod val="75000"/>
                  </a:schemeClr>
                </a:solidFill>
              </a:rPr>
              <a:t>6- Temizlik</a:t>
            </a:r>
          </a:p>
          <a:p>
            <a:pPr algn="l"/>
            <a:r>
              <a:rPr lang="tr-TR" sz="3200" b="1" dirty="0" smtClean="0">
                <a:solidFill>
                  <a:schemeClr val="tx2">
                    <a:lumMod val="75000"/>
                  </a:schemeClr>
                </a:solidFill>
              </a:rPr>
              <a:t>7- Maske, Giysi, Siperlik, Eldiven</a:t>
            </a:r>
            <a:endParaRPr lang="tr-TR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146" name="Picture 2" descr="C:\Users\KARATAY1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482" y="971153"/>
            <a:ext cx="2552104" cy="22330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962771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1702</TotalTime>
  <Words>1037</Words>
  <Application>Microsoft Office PowerPoint</Application>
  <PresentationFormat>Özel</PresentationFormat>
  <Paragraphs>215</Paragraphs>
  <Slides>19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0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KARATAY1</cp:lastModifiedBy>
  <cp:revision>239</cp:revision>
  <dcterms:created xsi:type="dcterms:W3CDTF">2016-01-07T07:25:17Z</dcterms:created>
  <dcterms:modified xsi:type="dcterms:W3CDTF">2020-08-12T23:45:49Z</dcterms:modified>
</cp:coreProperties>
</file>