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9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0" r:id="rId23"/>
    <p:sldId id="277" r:id="rId24"/>
    <p:sldId id="278" r:id="rId25"/>
    <p:sldId id="291" r:id="rId26"/>
    <p:sldId id="279" r:id="rId27"/>
    <p:sldId id="280" r:id="rId28"/>
    <p:sldId id="292" r:id="rId29"/>
    <p:sldId id="281" r:id="rId30"/>
    <p:sldId id="282" r:id="rId31"/>
    <p:sldId id="283" r:id="rId32"/>
    <p:sldId id="284" r:id="rId33"/>
    <p:sldId id="285" r:id="rId34"/>
    <p:sldId id="293" r:id="rId35"/>
    <p:sldId id="286" r:id="rId36"/>
    <p:sldId id="294" r:id="rId37"/>
    <p:sldId id="287" r:id="rId38"/>
    <p:sldId id="295" r:id="rId39"/>
    <p:sldId id="288" r:id="rId40"/>
    <p:sldId id="289" r:id="rId41"/>
  </p:sldIdLst>
  <p:sldSz cx="18288000" cy="10287000"/>
  <p:notesSz cx="9926638" cy="6797675"/>
  <p:embeddedFontLst>
    <p:embeddedFont>
      <p:font typeface="Segoe UI" pitchFamily="34" charset="0"/>
      <p:regular r:id="rId44"/>
      <p:bold r:id="rId45"/>
      <p:italic r:id="rId46"/>
      <p:boldItalic r:id="rId47"/>
    </p:embeddedFont>
    <p:embeddedFont>
      <p:font typeface="Arimo" charset="0"/>
      <p:regular r:id="rId48"/>
    </p:embeddedFont>
    <p:embeddedFont>
      <p:font typeface="Arimo Bold" charset="0"/>
      <p:regular r:id="rId49"/>
    </p:embeddedFont>
    <p:embeddedFont>
      <p:font typeface="Calibri" pitchFamily="34" charset="0"/>
      <p:regular r:id="rId50"/>
      <p:bold r:id="rId51"/>
      <p:italic r:id="rId52"/>
      <p:boldItalic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C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-84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26B15-9CAE-4047-AD89-00F969C60F55}" type="datetimeFigureOut">
              <a:rPr lang="tr-TR" smtClean="0"/>
              <a:t>1.03.2023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6B83D-F091-4122-93F9-2AC40BBC03F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9814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CB691-1046-462E-BBD1-F847CCC9386D}" type="datetimeFigureOut">
              <a:rPr lang="tr-TR" smtClean="0"/>
              <a:t>1.03.2023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623372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A5491-150B-4A9C-BD59-E3EFB96AB5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7890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A5491-150B-4A9C-BD59-E3EFB96AB5B8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192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A5491-150B-4A9C-BD59-E3EFB96AB5B8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0582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A5491-150B-4A9C-BD59-E3EFB96AB5B8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6152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A5491-150B-4A9C-BD59-E3EFB96AB5B8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4092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A5491-150B-4A9C-BD59-E3EFB96AB5B8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9515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A5491-150B-4A9C-BD59-E3EFB96AB5B8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6005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A5491-150B-4A9C-BD59-E3EFB96AB5B8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8589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A5491-150B-4A9C-BD59-E3EFB96AB5B8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0099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A5491-150B-4A9C-BD59-E3EFB96AB5B8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2226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A5491-150B-4A9C-BD59-E3EFB96AB5B8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878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A5491-150B-4A9C-BD59-E3EFB96AB5B8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9088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A5491-150B-4A9C-BD59-E3EFB96AB5B8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1869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A5491-150B-4A9C-BD59-E3EFB96AB5B8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4879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A5491-150B-4A9C-BD59-E3EFB96AB5B8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65743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A5491-150B-4A9C-BD59-E3EFB96AB5B8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50007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A5491-150B-4A9C-BD59-E3EFB96AB5B8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57778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A5491-150B-4A9C-BD59-E3EFB96AB5B8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08314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A5491-150B-4A9C-BD59-E3EFB96AB5B8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89257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A5491-150B-4A9C-BD59-E3EFB96AB5B8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03107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A5491-150B-4A9C-BD59-E3EFB96AB5B8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82344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A5491-150B-4A9C-BD59-E3EFB96AB5B8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85986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A5491-150B-4A9C-BD59-E3EFB96AB5B8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2736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A5491-150B-4A9C-BD59-E3EFB96AB5B8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76230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A5491-150B-4A9C-BD59-E3EFB96AB5B8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28700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A5491-150B-4A9C-BD59-E3EFB96AB5B8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15672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A5491-150B-4A9C-BD59-E3EFB96AB5B8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57294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A5491-150B-4A9C-BD59-E3EFB96AB5B8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73305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A5491-150B-4A9C-BD59-E3EFB96AB5B8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56323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A5491-150B-4A9C-BD59-E3EFB96AB5B8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87042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A5491-150B-4A9C-BD59-E3EFB96AB5B8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82087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A5491-150B-4A9C-BD59-E3EFB96AB5B8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31729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A5491-150B-4A9C-BD59-E3EFB96AB5B8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59356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A5491-150B-4A9C-BD59-E3EFB96AB5B8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1702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A5491-150B-4A9C-BD59-E3EFB96AB5B8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96771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A5491-150B-4A9C-BD59-E3EFB96AB5B8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1794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A5491-150B-4A9C-BD59-E3EFB96AB5B8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0636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A5491-150B-4A9C-BD59-E3EFB96AB5B8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8994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A5491-150B-4A9C-BD59-E3EFB96AB5B8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9576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A5491-150B-4A9C-BD59-E3EFB96AB5B8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7021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A5491-150B-4A9C-BD59-E3EFB96AB5B8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2048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openxmlformats.org/officeDocument/2006/relationships/image" Target="../media/image22.svg"/><Relationship Id="rId4" Type="http://schemas.openxmlformats.org/officeDocument/2006/relationships/image" Target="../media/image2.png"/><Relationship Id="rId9" Type="http://schemas.openxmlformats.org/officeDocument/2006/relationships/image" Target="../media/image15.png"/><Relationship Id="rId14" Type="http://schemas.openxmlformats.org/officeDocument/2006/relationships/image" Target="../media/image2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0">
              <a:schemeClr val="accent5">
                <a:lumMod val="60000"/>
                <a:lumOff val="40000"/>
              </a:schemeClr>
            </a:gs>
            <a:gs pos="76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"/>
          <p:cNvSpPr/>
          <p:nvPr/>
        </p:nvSpPr>
        <p:spPr>
          <a:xfrm>
            <a:off x="-18128" y="-76044"/>
            <a:ext cx="18306128" cy="10439088"/>
          </a:xfrm>
          <a:custGeom>
            <a:avLst/>
            <a:gdLst/>
            <a:ahLst/>
            <a:cxnLst/>
            <a:rect l="l" t="t" r="r" b="b"/>
            <a:pathLst>
              <a:path w="3035794" h="3531247">
                <a:moveTo>
                  <a:pt x="0" y="0"/>
                </a:moveTo>
                <a:lnTo>
                  <a:pt x="3035794" y="0"/>
                </a:lnTo>
                <a:lnTo>
                  <a:pt x="3035794" y="3531247"/>
                </a:lnTo>
                <a:lnTo>
                  <a:pt x="0" y="3531247"/>
                </a:lnTo>
                <a:close/>
              </a:path>
            </a:pathLst>
          </a:custGeom>
          <a:gradFill flip="none" rotWithShape="1">
            <a:gsLst>
              <a:gs pos="0">
                <a:srgbClr val="15C0E9"/>
              </a:gs>
              <a:gs pos="93000">
                <a:schemeClr val="accent1">
                  <a:tint val="23500"/>
                  <a:satMod val="160000"/>
                </a:schemeClr>
              </a:gs>
            </a:gsLst>
            <a:lin ang="5400000" scaled="0"/>
            <a:tileRect/>
          </a:gradFill>
        </p:spPr>
      </p:sp>
      <p:grpSp>
        <p:nvGrpSpPr>
          <p:cNvPr id="3" name="Grup 2"/>
          <p:cNvGrpSpPr/>
          <p:nvPr/>
        </p:nvGrpSpPr>
        <p:grpSpPr>
          <a:xfrm>
            <a:off x="-27562" y="981888"/>
            <a:ext cx="18315562" cy="3552011"/>
            <a:chOff x="-1" y="188913"/>
            <a:chExt cx="12188297" cy="2303462"/>
          </a:xfrm>
        </p:grpSpPr>
        <p:sp>
          <p:nvSpPr>
            <p:cNvPr id="4" name="Dikdörtgen 3"/>
            <p:cNvSpPr/>
            <p:nvPr/>
          </p:nvSpPr>
          <p:spPr>
            <a:xfrm>
              <a:off x="-1" y="980728"/>
              <a:ext cx="12188297" cy="11521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 b="1"/>
            </a:p>
          </p:txBody>
        </p:sp>
        <p:sp>
          <p:nvSpPr>
            <p:cNvPr id="5" name="Başlık 2"/>
            <p:cNvSpPr txBox="1">
              <a:spLocks/>
            </p:cNvSpPr>
            <p:nvPr/>
          </p:nvSpPr>
          <p:spPr bwMode="auto">
            <a:xfrm>
              <a:off x="2998862" y="981078"/>
              <a:ext cx="8796310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tr-TR" altLang="tr-TR" sz="3200" b="1" dirty="0">
                  <a:latin typeface="Segoe UI" pitchFamily="34" charset="0"/>
                  <a:ea typeface="+mn-ea"/>
                  <a:cs typeface="Segoe UI" pitchFamily="34" charset="0"/>
                </a:rPr>
                <a:t>Karatay İlçe Milli Eğitim Müdürlüğü</a:t>
              </a:r>
              <a:br>
                <a:rPr lang="tr-TR" altLang="tr-TR" sz="3200" b="1" dirty="0">
                  <a:latin typeface="Segoe UI" pitchFamily="34" charset="0"/>
                  <a:ea typeface="+mn-ea"/>
                  <a:cs typeface="Segoe UI" pitchFamily="34" charset="0"/>
                </a:rPr>
              </a:br>
              <a:r>
                <a:rPr lang="tr-TR" altLang="tr-TR" sz="3200" b="1" dirty="0">
                  <a:latin typeface="Segoe UI" pitchFamily="34" charset="0"/>
                  <a:ea typeface="+mn-ea"/>
                  <a:cs typeface="Segoe UI" pitchFamily="34" charset="0"/>
                </a:rPr>
                <a:t>İşyeri Sağlık ve Güvenlik Birimi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323850" y="188913"/>
              <a:ext cx="2303463" cy="23034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tr-TR" b="1">
                <a:ln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7" name="Picture 6" descr="C:\Users\KARATAY1\Desktop\Karatay logo 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00" y="260350"/>
              <a:ext cx="2138363" cy="216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Başlık 2"/>
          <p:cNvSpPr txBox="1">
            <a:spLocks/>
          </p:cNvSpPr>
          <p:nvPr/>
        </p:nvSpPr>
        <p:spPr>
          <a:xfrm>
            <a:off x="5638800" y="5524500"/>
            <a:ext cx="11811000" cy="2362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>
                <a:solidFill>
                  <a:srgbClr val="311476"/>
                </a:solidFill>
                <a:latin typeface="Arimo Bold"/>
              </a:rPr>
              <a:t>TİP 1  DİYABETLİ  ÖĞRENCİLERİN</a:t>
            </a:r>
          </a:p>
          <a:p>
            <a:r>
              <a:rPr lang="en-US" sz="4500" dirty="0">
                <a:solidFill>
                  <a:srgbClr val="311476"/>
                </a:solidFill>
                <a:latin typeface="Arimo Bold"/>
              </a:rPr>
              <a:t> OKUL-KURUMLARDA </a:t>
            </a:r>
          </a:p>
          <a:p>
            <a:r>
              <a:rPr lang="en-US" sz="4500" dirty="0">
                <a:solidFill>
                  <a:srgbClr val="311476"/>
                </a:solidFill>
                <a:latin typeface="Arimo Bold"/>
              </a:rPr>
              <a:t>BAKIMI  VE  DESTEKLENMESİ  </a:t>
            </a: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 rotWithShape="1">
          <a:blip r:embed="rId4"/>
          <a:srcRect l="17965" t="21509" r="15805" b="21161"/>
          <a:stretch/>
        </p:blipFill>
        <p:spPr>
          <a:xfrm>
            <a:off x="1218767" y="5905500"/>
            <a:ext cx="5322978" cy="3733800"/>
          </a:xfrm>
          <a:prstGeom prst="rect">
            <a:avLst/>
          </a:prstGeom>
        </p:spPr>
      </p:pic>
      <p:sp>
        <p:nvSpPr>
          <p:cNvPr id="12" name="TextBox 6"/>
          <p:cNvSpPr txBox="1"/>
          <p:nvPr/>
        </p:nvSpPr>
        <p:spPr>
          <a:xfrm>
            <a:off x="5638800" y="1324038"/>
            <a:ext cx="7859539" cy="507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 dirty="0" err="1">
                <a:solidFill>
                  <a:srgbClr val="FFFFFF"/>
                </a:solidFill>
                <a:latin typeface="Arimo"/>
              </a:rPr>
              <a:t>İşyeri</a:t>
            </a:r>
            <a:r>
              <a:rPr lang="en-US" sz="2899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Arimo"/>
              </a:rPr>
              <a:t>Sağlık</a:t>
            </a:r>
            <a:r>
              <a:rPr lang="en-US" sz="2899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Arimo"/>
              </a:rPr>
              <a:t>ve</a:t>
            </a:r>
            <a:r>
              <a:rPr lang="en-US" sz="2899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Arimo"/>
              </a:rPr>
              <a:t>Güvenlik</a:t>
            </a:r>
            <a:r>
              <a:rPr lang="en-US" sz="2899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Arimo"/>
              </a:rPr>
              <a:t>Birimi</a:t>
            </a:r>
            <a:r>
              <a:rPr lang="en-US" sz="2899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Arimo"/>
              </a:rPr>
              <a:t>Daire</a:t>
            </a:r>
            <a:r>
              <a:rPr lang="en-US" sz="2899" dirty="0">
                <a:solidFill>
                  <a:srgbClr val="FFFFFF"/>
                </a:solidFill>
                <a:latin typeface="Arimo"/>
              </a:rPr>
              <a:t> </a:t>
            </a:r>
            <a:r>
              <a:rPr lang="en-US" sz="2899" dirty="0" err="1">
                <a:solidFill>
                  <a:srgbClr val="FFFFFF"/>
                </a:solidFill>
                <a:latin typeface="Arimo"/>
              </a:rPr>
              <a:t>Başkanlığı</a:t>
            </a:r>
            <a:endParaRPr lang="en-US" sz="2899" dirty="0">
              <a:solidFill>
                <a:srgbClr val="FFFFFF"/>
              </a:solidFill>
              <a:latin typeface="Arimo"/>
            </a:endParaRPr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>
          <a:blip r:embed="rId5"/>
          <a:srcRect t="1989" b="1989"/>
          <a:stretch>
            <a:fillRect/>
          </a:stretch>
        </p:blipFill>
        <p:spPr>
          <a:xfrm>
            <a:off x="3762452" y="160738"/>
            <a:ext cx="7762897" cy="164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8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1879165"/>
            <a:ext cx="7662900" cy="4821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3"/>
              </a:lnSpc>
              <a:spcBef>
                <a:spcPct val="0"/>
              </a:spcBef>
            </a:pPr>
            <a:endParaRPr dirty="0"/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 dirty="0">
                <a:solidFill>
                  <a:srgbClr val="311476"/>
                </a:solidFill>
                <a:latin typeface="Arimo Bold"/>
              </a:rPr>
              <a:t>MADDE 2- (1) Bu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yönerge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,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Bakanlığımıza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bağlı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tüm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resmi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özel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okul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/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kurumlarda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,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eğitim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gören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Tip 1 </a:t>
            </a:r>
            <a:r>
              <a:rPr lang="en-US" sz="3337" dirty="0" err="1">
                <a:solidFill>
                  <a:srgbClr val="FF0000"/>
                </a:solidFill>
                <a:latin typeface="Arimo Bold"/>
              </a:rPr>
              <a:t>diyabetli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FF0000"/>
                </a:solidFill>
                <a:latin typeface="Arimo Bold"/>
              </a:rPr>
              <a:t>öğrenciler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FF0000"/>
                </a:solidFill>
                <a:latin typeface="Arimo Bold"/>
              </a:rPr>
              <a:t>ve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FF0000"/>
                </a:solidFill>
                <a:latin typeface="Arimo Bold"/>
              </a:rPr>
              <a:t>aileleri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FF0000"/>
                </a:solidFill>
                <a:latin typeface="Arimo Bold"/>
              </a:rPr>
              <a:t>ile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FF0000"/>
                </a:solidFill>
                <a:latin typeface="Arimo Bold"/>
              </a:rPr>
              <a:t>yönetici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, </a:t>
            </a:r>
            <a:r>
              <a:rPr lang="en-US" sz="3337" dirty="0" err="1">
                <a:solidFill>
                  <a:srgbClr val="FF0000"/>
                </a:solidFill>
                <a:latin typeface="Arimo Bold"/>
              </a:rPr>
              <a:t>öğretmen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, </a:t>
            </a:r>
            <a:r>
              <a:rPr lang="en-US" sz="3337" dirty="0" err="1">
                <a:solidFill>
                  <a:srgbClr val="FF0000"/>
                </a:solidFill>
                <a:latin typeface="Arimo Bold"/>
              </a:rPr>
              <a:t>okul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FF0000"/>
                </a:solidFill>
                <a:latin typeface="Arimo Bold"/>
              </a:rPr>
              <a:t>hemşiresi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, </a:t>
            </a:r>
            <a:r>
              <a:rPr lang="en-US" sz="3337" dirty="0" err="1">
                <a:solidFill>
                  <a:srgbClr val="FF0000"/>
                </a:solidFill>
                <a:latin typeface="Arimo Bold"/>
              </a:rPr>
              <a:t>diğer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FF0000"/>
                </a:solidFill>
                <a:latin typeface="Arimo Bold"/>
              </a:rPr>
              <a:t>okul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FF0000"/>
                </a:solidFill>
                <a:latin typeface="Arimo Bold"/>
              </a:rPr>
              <a:t>personeli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FF0000"/>
                </a:solidFill>
                <a:latin typeface="Arimo Bold"/>
              </a:rPr>
              <a:t>ve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FF0000"/>
                </a:solidFill>
                <a:latin typeface="Arimo Bold"/>
              </a:rPr>
              <a:t>servis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FF0000"/>
                </a:solidFill>
                <a:latin typeface="Arimo Bold"/>
              </a:rPr>
              <a:t>şoförler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ile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ilgili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usul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esasları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kapsar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. 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982130" y="1955447"/>
            <a:ext cx="6986834" cy="500216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1000125"/>
            <a:ext cx="10030983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62"/>
              </a:lnSpc>
            </a:pPr>
            <a:r>
              <a:rPr lang="en-US" sz="6135">
                <a:solidFill>
                  <a:srgbClr val="311476"/>
                </a:solidFill>
                <a:latin typeface="Arimo Bold"/>
              </a:rPr>
              <a:t>KAPSAM</a:t>
            </a:r>
          </a:p>
          <a:p>
            <a:pPr marL="0" lvl="0" indent="0" algn="just">
              <a:lnSpc>
                <a:spcPts val="7362"/>
              </a:lnSpc>
            </a:pPr>
            <a:endParaRPr lang="en-US" sz="6135">
              <a:solidFill>
                <a:srgbClr val="311476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2334602"/>
            <a:ext cx="16230600" cy="4715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3"/>
              </a:lnSpc>
              <a:spcBef>
                <a:spcPct val="0"/>
              </a:spcBef>
            </a:pPr>
            <a:endParaRPr/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MADDE 3- (1) Bu yönerge, 14/6/1973 tarihli ve 1739 sayılı Millî Eğitim Temel Kanunu, 10/7/2018 tarihli ve 304741 sayılı Resmî Gazete’de yayımlanan 1 sayılı Cumhurbaşkanlığı Teşkilatı Hakkında Cumhurbaşkanlığı Kararnamesinin 301’inci maddesi, 7/9/2013 tarihli ve 28758 sayılı Resmî Gazete’de yayımlanan Ortaöğretim Kurumları Yönetmeliği ve 26/7/2014 tarihli ve 29072 sayılı Resmî Gazete’de yayımlanan Okul Öncesi Eğitim ve İlköğretim Kurumları Yönetmeliğine dayanılarak hazırlanmıştır.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000125"/>
            <a:ext cx="10030983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62"/>
              </a:lnSpc>
            </a:pPr>
            <a:r>
              <a:rPr lang="en-US" sz="6135">
                <a:solidFill>
                  <a:srgbClr val="311476"/>
                </a:solidFill>
                <a:latin typeface="Arimo Bold"/>
              </a:rPr>
              <a:t>DAYANAK</a:t>
            </a:r>
          </a:p>
          <a:p>
            <a:pPr marL="0" lvl="0" indent="0" algn="just">
              <a:lnSpc>
                <a:spcPts val="7362"/>
              </a:lnSpc>
            </a:pPr>
            <a:endParaRPr lang="en-US" sz="6135">
              <a:solidFill>
                <a:srgbClr val="311476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1861667"/>
            <a:ext cx="17259300" cy="5974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3"/>
              </a:lnSpc>
            </a:pPr>
            <a:endParaRPr dirty="0"/>
          </a:p>
          <a:p>
            <a:pPr>
              <a:lnSpc>
                <a:spcPts val="4673"/>
              </a:lnSpc>
            </a:pP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Okulda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Bireysel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Tedavi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Planı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: 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Her Tip 1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öğrenci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izlendiği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FF0000"/>
                </a:solidFill>
                <a:latin typeface="Arimo"/>
              </a:rPr>
              <a:t>klinik</a:t>
            </a:r>
            <a:r>
              <a:rPr lang="en-US" sz="3337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FF0000"/>
                </a:solidFill>
                <a:latin typeface="Arimo"/>
              </a:rPr>
              <a:t>tarafından</a:t>
            </a:r>
            <a:r>
              <a:rPr lang="en-US" sz="3337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hazırlanan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planı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,</a:t>
            </a: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Okul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Sağlığı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Hemşiresi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: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Bakanlığımıza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bağlı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resmi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özel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kurumlarda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kadrolu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 dirty="0" err="1">
                <a:solidFill>
                  <a:srgbClr val="311476"/>
                </a:solidFill>
                <a:latin typeface="Arimo"/>
              </a:rPr>
              <a:t>olarak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çalışan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hemşireleri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,</a:t>
            </a: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Okul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/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Kurum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İş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Sağlığı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Güvenliği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Kurulu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: 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50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daha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fazla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çalışanı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bulunan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kurumlarda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oluşturulan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kurulu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,</a:t>
            </a: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Okul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/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Kurum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İş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Sağlığı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Güvenlik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Ekibi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(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Okul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/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Kurum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Risk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Değerlendirme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Ekibi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) 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50’den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az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çalışanı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bulunan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kurumlarda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oluşturulan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ekibi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,</a:t>
            </a: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 dirty="0" err="1">
                <a:solidFill>
                  <a:srgbClr val="311476"/>
                </a:solidFill>
                <a:latin typeface="Arimo"/>
              </a:rPr>
              <a:t>ifade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eder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000125"/>
            <a:ext cx="10030983" cy="1704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642"/>
              </a:lnSpc>
            </a:pPr>
            <a:r>
              <a:rPr lang="en-US" sz="5535">
                <a:solidFill>
                  <a:srgbClr val="311476"/>
                </a:solidFill>
                <a:latin typeface="Arimo Bold"/>
              </a:rPr>
              <a:t>TANIM</a:t>
            </a:r>
          </a:p>
          <a:p>
            <a:pPr marL="0" lvl="0" indent="0" algn="just">
              <a:lnSpc>
                <a:spcPts val="6642"/>
              </a:lnSpc>
            </a:pPr>
            <a:endParaRPr lang="en-US" sz="5535">
              <a:solidFill>
                <a:srgbClr val="311476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47653" y="3174013"/>
            <a:ext cx="8792694" cy="2662073"/>
            <a:chOff x="0" y="0"/>
            <a:chExt cx="3782915" cy="11453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82915" cy="1145314"/>
            </a:xfrm>
            <a:custGeom>
              <a:avLst/>
              <a:gdLst/>
              <a:ahLst/>
              <a:cxnLst/>
              <a:rect l="l" t="t" r="r" b="b"/>
              <a:pathLst>
                <a:path w="3782915" h="1145314">
                  <a:moveTo>
                    <a:pt x="0" y="0"/>
                  </a:moveTo>
                  <a:lnTo>
                    <a:pt x="3782915" y="0"/>
                  </a:lnTo>
                  <a:lnTo>
                    <a:pt x="3782915" y="1145314"/>
                  </a:lnTo>
                  <a:lnTo>
                    <a:pt x="0" y="1145314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1000" y="8801100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77280" y="450504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470573" y="3482470"/>
            <a:ext cx="10298451" cy="2353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7" dirty="0">
                <a:solidFill>
                  <a:srgbClr val="311476"/>
                </a:solidFill>
                <a:latin typeface="Arimo Bold"/>
              </a:rPr>
              <a:t>             İKİNCİ BÖLÜM </a:t>
            </a:r>
          </a:p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7" dirty="0">
                <a:solidFill>
                  <a:srgbClr val="311476"/>
                </a:solidFill>
                <a:latin typeface="Arimo Bold"/>
              </a:rPr>
              <a:t>          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Okulda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Diyabet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Bakımının</a:t>
            </a: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7" dirty="0">
                <a:solidFill>
                  <a:srgbClr val="311476"/>
                </a:solidFill>
                <a:latin typeface="Arimo Bold"/>
              </a:rPr>
              <a:t>             </a:t>
            </a:r>
            <a:r>
              <a:rPr lang="en-US" sz="3337" dirty="0" smtClean="0">
                <a:solidFill>
                  <a:srgbClr val="311476"/>
                </a:solidFill>
                <a:latin typeface="Arimo Bold"/>
              </a:rPr>
              <a:t>İ</a:t>
            </a:r>
            <a:r>
              <a:rPr lang="tr-TR" sz="3337" dirty="0" err="1" smtClean="0">
                <a:solidFill>
                  <a:srgbClr val="311476"/>
                </a:solidFill>
                <a:latin typeface="Arimo Bold"/>
              </a:rPr>
              <a:t>lkeleri</a:t>
            </a:r>
            <a:r>
              <a:rPr lang="en-US" sz="3337" dirty="0" smtClean="0">
                <a:solidFill>
                  <a:srgbClr val="311476"/>
                </a:solidFill>
                <a:latin typeface="Arimo Bold"/>
              </a:rPr>
              <a:t> </a:t>
            </a: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 algn="ctr">
              <a:lnSpc>
                <a:spcPts val="4673"/>
              </a:lnSpc>
              <a:spcBef>
                <a:spcPct val="0"/>
              </a:spcBef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952500"/>
            <a:ext cx="15354300" cy="9643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200" dirty="0" smtClean="0">
                <a:solidFill>
                  <a:srgbClr val="FF0000"/>
                </a:solidFill>
                <a:latin typeface="Arimo Bold"/>
              </a:rPr>
              <a:t>TIP 1 DIYABET VE OKULDA DIYABET BAKIMININ </a:t>
            </a:r>
            <a:r>
              <a:rPr lang="tr-TR" sz="3200" dirty="0" smtClean="0">
                <a:solidFill>
                  <a:srgbClr val="FF0000"/>
                </a:solidFill>
                <a:latin typeface="Arimo Bold"/>
              </a:rPr>
              <a:t>İ</a:t>
            </a:r>
            <a:r>
              <a:rPr lang="en-US" sz="3200" dirty="0" smtClean="0">
                <a:solidFill>
                  <a:srgbClr val="FF0000"/>
                </a:solidFill>
                <a:latin typeface="Arimo Bold"/>
              </a:rPr>
              <a:t>LKELERI</a:t>
            </a:r>
          </a:p>
          <a:p>
            <a:pPr>
              <a:lnSpc>
                <a:spcPts val="4673"/>
              </a:lnSpc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 marL="720665" lvl="1" indent="-360333" algn="just">
              <a:lnSpc>
                <a:spcPts val="4673"/>
              </a:lnSpc>
              <a:buFont typeface="Arial"/>
              <a:buChar char="•"/>
            </a:pPr>
            <a:r>
              <a:rPr lang="en-US" sz="3337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öğrenciler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özel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resmi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kurumlara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kabul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</a:p>
          <a:p>
            <a:pPr algn="just">
              <a:lnSpc>
                <a:spcPts val="4673"/>
              </a:lnSpc>
            </a:pPr>
            <a:r>
              <a:rPr lang="en-US" sz="3337" dirty="0" err="1">
                <a:solidFill>
                  <a:srgbClr val="311476"/>
                </a:solidFill>
                <a:latin typeface="Arimo"/>
              </a:rPr>
              <a:t>edilme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kayıt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yaptırma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bu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okulların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taşıma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servislerinden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yararlanma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bütün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aktivitelerine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katılmalarının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sağlanması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bakımından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b="1" dirty="0" err="1">
                <a:solidFill>
                  <a:srgbClr val="FF0000"/>
                </a:solidFill>
                <a:latin typeface="Arimo"/>
              </a:rPr>
              <a:t>yaşıtları</a:t>
            </a:r>
            <a:r>
              <a:rPr lang="en-US" sz="3337" b="1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337" b="1" dirty="0" err="1">
                <a:solidFill>
                  <a:srgbClr val="FF0000"/>
                </a:solidFill>
                <a:latin typeface="Arimo"/>
              </a:rPr>
              <a:t>ile</a:t>
            </a:r>
            <a:r>
              <a:rPr lang="en-US" sz="3337" b="1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337" b="1" dirty="0" err="1">
                <a:solidFill>
                  <a:srgbClr val="FF0000"/>
                </a:solidFill>
                <a:latin typeface="Arimo Bold"/>
              </a:rPr>
              <a:t>aynı</a:t>
            </a:r>
            <a:r>
              <a:rPr lang="en-US" sz="3337" b="1" dirty="0">
                <a:solidFill>
                  <a:srgbClr val="FF0000"/>
                </a:solidFill>
                <a:latin typeface="Arimo Bold"/>
              </a:rPr>
              <a:t> </a:t>
            </a:r>
            <a:r>
              <a:rPr lang="en-US" sz="3337" b="1" dirty="0" err="1">
                <a:solidFill>
                  <a:srgbClr val="FF0000"/>
                </a:solidFill>
                <a:latin typeface="Arimo Bold"/>
              </a:rPr>
              <a:t>haklara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sahiptir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4673"/>
              </a:lnSpc>
            </a:pPr>
            <a:endParaRPr lang="en-US" sz="3337" dirty="0">
              <a:solidFill>
                <a:srgbClr val="311476"/>
              </a:solidFill>
              <a:latin typeface="Arimo"/>
            </a:endParaRPr>
          </a:p>
          <a:p>
            <a:pPr marL="720665" lvl="1" indent="-360333" algn="just">
              <a:lnSpc>
                <a:spcPts val="4673"/>
              </a:lnSpc>
              <a:buFont typeface="Arial"/>
              <a:buChar char="•"/>
            </a:pP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Okul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yönetimi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öğretmenler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Tip 1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diyabetli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öğrencilerin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 smtClean="0">
                <a:solidFill>
                  <a:srgbClr val="311476"/>
                </a:solidFill>
                <a:latin typeface="Arimo Bold"/>
              </a:rPr>
              <a:t>yaşıtlarından</a:t>
            </a:r>
            <a:r>
              <a:rPr lang="tr-TR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 smtClean="0">
                <a:solidFill>
                  <a:srgbClr val="311476"/>
                </a:solidFill>
                <a:latin typeface="Arimo Bold"/>
              </a:rPr>
              <a:t>daha</a:t>
            </a:r>
            <a:r>
              <a:rPr lang="en-US" sz="3337" dirty="0" smtClean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sık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tuvalete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gitme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,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ara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öğün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alma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gibi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ihtiyaçları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konusunda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destek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verirler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.</a:t>
            </a:r>
          </a:p>
          <a:p>
            <a:pPr algn="just">
              <a:lnSpc>
                <a:spcPts val="4673"/>
              </a:lnSpc>
            </a:pP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</a:p>
          <a:p>
            <a:pPr marL="720665" lvl="1" indent="-360333" algn="just">
              <a:lnSpc>
                <a:spcPts val="4673"/>
              </a:lnSpc>
              <a:buFont typeface="Arial"/>
              <a:buChar char="•"/>
            </a:pPr>
            <a:r>
              <a:rPr lang="tr-TR" sz="3337" dirty="0" smtClean="0">
                <a:solidFill>
                  <a:srgbClr val="311476"/>
                </a:solidFill>
                <a:latin typeface="Arimo"/>
              </a:rPr>
              <a:t>Arkadaşları ile kaynaşmalarını sağlamak için, </a:t>
            </a:r>
            <a:r>
              <a:rPr lang="en-US" sz="3337" dirty="0" err="1" smtClean="0">
                <a:solidFill>
                  <a:srgbClr val="311476"/>
                </a:solidFill>
                <a:latin typeface="Arimo"/>
              </a:rPr>
              <a:t>Kültür</a:t>
            </a:r>
            <a:r>
              <a:rPr lang="en-US" sz="3337" dirty="0" smtClean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oluşturma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temelli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faaliyetler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"/>
              </a:rPr>
              <a:t>yapılır</a:t>
            </a:r>
            <a:r>
              <a:rPr lang="en-US" sz="3337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>
              <a:lnSpc>
                <a:spcPts val="4673"/>
              </a:lnSpc>
            </a:pPr>
            <a:endParaRPr lang="en-US" sz="3337" dirty="0">
              <a:solidFill>
                <a:srgbClr val="311476"/>
              </a:solidFill>
              <a:latin typeface="Arimo"/>
            </a:endParaRPr>
          </a:p>
          <a:p>
            <a:pPr>
              <a:lnSpc>
                <a:spcPts val="4673"/>
              </a:lnSpc>
              <a:spcBef>
                <a:spcPct val="0"/>
              </a:spcBef>
            </a:pPr>
            <a:endParaRPr lang="en-US" sz="3337" dirty="0">
              <a:solidFill>
                <a:srgbClr val="311476"/>
              </a:solidFill>
              <a:latin typeface="Arimo"/>
            </a:endParaRPr>
          </a:p>
          <a:p>
            <a:pPr>
              <a:lnSpc>
                <a:spcPts val="4673"/>
              </a:lnSpc>
              <a:spcBef>
                <a:spcPct val="0"/>
              </a:spcBef>
            </a:pPr>
            <a:endParaRPr lang="en-US" sz="3337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2854956" y="5983280"/>
            <a:ext cx="986323" cy="23766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4731652" y="6790850"/>
            <a:ext cx="1100827" cy="137603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4422454" y="3349000"/>
            <a:ext cx="1875018" cy="199735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618693" y="3685256"/>
            <a:ext cx="2373859" cy="181385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8100638" y="3029099"/>
            <a:ext cx="1999447" cy="26371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747370">
            <a:off x="5227106" y="4721292"/>
            <a:ext cx="1238025" cy="37450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618693" y="1528231"/>
            <a:ext cx="15376326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73"/>
              </a:lnSpc>
              <a:spcBef>
                <a:spcPct val="0"/>
              </a:spcBef>
            </a:pP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İlgili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FF0000"/>
                </a:solidFill>
                <a:latin typeface="Arimo Bold"/>
              </a:rPr>
              <a:t>klinik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FF0000"/>
                </a:solidFill>
                <a:latin typeface="Arimo Bold"/>
              </a:rPr>
              <a:t>tarafından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okuldaki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her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bir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Tip 1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diyabetli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öğrencinin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izlendiği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yılda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en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az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bir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kez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güncellenen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“</a:t>
            </a:r>
            <a:r>
              <a:rPr lang="en-US" sz="3337" dirty="0" err="1">
                <a:solidFill>
                  <a:srgbClr val="FF0000"/>
                </a:solidFill>
                <a:latin typeface="Arimo Bold"/>
              </a:rPr>
              <a:t>Okulda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FF0000"/>
                </a:solidFill>
                <a:latin typeface="Arimo Bold"/>
              </a:rPr>
              <a:t>Bireysel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FF0000"/>
                </a:solidFill>
                <a:latin typeface="Arimo Bold"/>
              </a:rPr>
              <a:t>Tedavi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FF0000"/>
                </a:solidFill>
                <a:latin typeface="Arimo Bold"/>
              </a:rPr>
              <a:t>Planı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”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hazırlanır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422454" y="5441961"/>
            <a:ext cx="1817018" cy="38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  <a:spcBef>
                <a:spcPct val="0"/>
              </a:spcBef>
            </a:pPr>
            <a:r>
              <a:rPr lang="en-US" sz="2193">
                <a:solidFill>
                  <a:srgbClr val="000000"/>
                </a:solidFill>
                <a:latin typeface="Arimo Bold"/>
              </a:rPr>
              <a:t>Aile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439608" y="8241906"/>
            <a:ext cx="1817018" cy="38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  <a:spcBef>
                <a:spcPct val="0"/>
              </a:spcBef>
            </a:pPr>
            <a:r>
              <a:rPr lang="en-US" sz="2193">
                <a:solidFill>
                  <a:srgbClr val="000000"/>
                </a:solidFill>
                <a:latin typeface="Arimo Bold"/>
              </a:rPr>
              <a:t>Öğretmen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220643" y="8243084"/>
            <a:ext cx="2315625" cy="38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  <a:spcBef>
                <a:spcPct val="0"/>
              </a:spcBef>
            </a:pPr>
            <a:r>
              <a:rPr lang="en-US" sz="2193">
                <a:solidFill>
                  <a:srgbClr val="000000"/>
                </a:solidFill>
                <a:latin typeface="Arimo Bold"/>
              </a:rPr>
              <a:t>Okul Yönetimi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97113" y="5703414"/>
            <a:ext cx="1817018" cy="548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62"/>
              </a:lnSpc>
            </a:pPr>
            <a:r>
              <a:rPr lang="en-US" sz="2193">
                <a:solidFill>
                  <a:srgbClr val="000000"/>
                </a:solidFill>
                <a:latin typeface="Arimo Bold"/>
              </a:rPr>
              <a:t>Klinik</a:t>
            </a:r>
          </a:p>
          <a:p>
            <a:pPr algn="ctr">
              <a:lnSpc>
                <a:spcPts val="2062"/>
              </a:lnSpc>
            </a:pPr>
            <a:r>
              <a:rPr lang="en-US" sz="2193">
                <a:solidFill>
                  <a:srgbClr val="000000"/>
                </a:solidFill>
                <a:latin typeface="Arimo Bold"/>
              </a:rPr>
              <a:t>Aile Hekimi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283067" y="5901559"/>
            <a:ext cx="1817018" cy="38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  <a:spcBef>
                <a:spcPct val="0"/>
              </a:spcBef>
            </a:pPr>
            <a:r>
              <a:rPr lang="en-US" sz="2193">
                <a:solidFill>
                  <a:srgbClr val="000000"/>
                </a:solidFill>
                <a:latin typeface="Arimo Bold"/>
              </a:rPr>
              <a:t>Öğrenci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2560507">
            <a:off x="6499286" y="6494921"/>
            <a:ext cx="1238025" cy="37450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8568463">
            <a:off x="10404253" y="6461015"/>
            <a:ext cx="1238025" cy="37450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10800000">
            <a:off x="12439608" y="4347679"/>
            <a:ext cx="1238025" cy="374503"/>
          </a:xfrm>
          <a:prstGeom prst="rect">
            <a:avLst/>
          </a:prstGeom>
        </p:spPr>
      </p:pic>
      <p:sp>
        <p:nvSpPr>
          <p:cNvPr id="21" name="Dikdörtgen 20"/>
          <p:cNvSpPr/>
          <p:nvPr/>
        </p:nvSpPr>
        <p:spPr>
          <a:xfrm>
            <a:off x="3048000" y="351623"/>
            <a:ext cx="12953999" cy="695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673"/>
              </a:lnSpc>
              <a:spcBef>
                <a:spcPct val="0"/>
              </a:spcBef>
            </a:pPr>
            <a:r>
              <a:rPr lang="en-US" sz="3200" dirty="0">
                <a:solidFill>
                  <a:srgbClr val="FF0000"/>
                </a:solidFill>
                <a:latin typeface="Arimo Bold"/>
              </a:rPr>
              <a:t>TIP 1 DIYABET VE OKULDA DIYABET BAKIMININ </a:t>
            </a:r>
            <a:r>
              <a:rPr lang="tr-TR" sz="3200" dirty="0">
                <a:solidFill>
                  <a:srgbClr val="FF0000"/>
                </a:solidFill>
                <a:latin typeface="Arimo Bold"/>
              </a:rPr>
              <a:t>İ</a:t>
            </a:r>
            <a:r>
              <a:rPr lang="en-US" sz="3200" dirty="0">
                <a:solidFill>
                  <a:srgbClr val="FF0000"/>
                </a:solidFill>
                <a:latin typeface="Arimo Bold"/>
              </a:rPr>
              <a:t>LKELERI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66725" y="1350950"/>
            <a:ext cx="16649700" cy="7179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73"/>
              </a:lnSpc>
              <a:spcBef>
                <a:spcPct val="0"/>
              </a:spcBef>
            </a:pPr>
            <a:endParaRPr lang="en-US" sz="4000" dirty="0">
              <a:solidFill>
                <a:srgbClr val="311476"/>
              </a:solidFill>
              <a:latin typeface="Arimo Bold"/>
            </a:endParaRPr>
          </a:p>
          <a:p>
            <a:pPr marL="720665" lvl="1" indent="-360333" algn="just">
              <a:lnSpc>
                <a:spcPts val="467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aktiviteleri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dersleri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sınavlara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şekerlerinin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saatleri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içerisinde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de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önerilen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aralıkta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 (70-180 mg/dl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arasında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gereklidir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 marL="720665" lvl="1" indent="-360333" algn="just">
              <a:lnSpc>
                <a:spcPts val="467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Reviri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olmayan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pansiyonlarda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tuvaletler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olmayan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yerlerde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önlemek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enjeksiyonlarının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yapılabileceği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oda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hazırlanır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 marL="720665" lvl="1" indent="-360333" algn="just">
              <a:lnSpc>
                <a:spcPts val="467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‘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’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kitinin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saklanabileceği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buzdolabı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sağlanmaya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çalışılır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marL="720665" lvl="1" indent="-360333" algn="just">
              <a:lnSpc>
                <a:spcPts val="467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–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varsa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- 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sağlığı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hemşiresinin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-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yoksa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- 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almış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olması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şartı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 Bold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görevlendirilmiş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personelin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gönüllü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enjeksiyonu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yapmasının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sakıncası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bulunmadığından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sürecin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yönetilmesinde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kolaylık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beklenir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ctr">
              <a:lnSpc>
                <a:spcPts val="4673"/>
              </a:lnSpc>
              <a:spcBef>
                <a:spcPct val="0"/>
              </a:spcBef>
            </a:pPr>
            <a:endParaRPr lang="en-US" sz="3337" dirty="0">
              <a:solidFill>
                <a:srgbClr val="311476"/>
              </a:solidFill>
              <a:latin typeface="Arimo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048000" y="351623"/>
            <a:ext cx="12953999" cy="695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4673"/>
              </a:lnSpc>
              <a:spcBef>
                <a:spcPct val="0"/>
              </a:spcBef>
            </a:pPr>
            <a:r>
              <a:rPr lang="en-US" sz="3200" dirty="0">
                <a:solidFill>
                  <a:srgbClr val="FF0000"/>
                </a:solidFill>
                <a:latin typeface="Arimo Bold"/>
              </a:rPr>
              <a:t>TIP 1 DIYABET VE OKULDA DIYABET BAKIMININ </a:t>
            </a:r>
            <a:r>
              <a:rPr lang="tr-TR" sz="3200" dirty="0">
                <a:solidFill>
                  <a:srgbClr val="FF0000"/>
                </a:solidFill>
                <a:latin typeface="Arimo Bold"/>
              </a:rPr>
              <a:t>İ</a:t>
            </a:r>
            <a:r>
              <a:rPr lang="en-US" sz="3200" dirty="0">
                <a:solidFill>
                  <a:srgbClr val="FF0000"/>
                </a:solidFill>
                <a:latin typeface="Arimo Bold"/>
              </a:rPr>
              <a:t>LKELERI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09600" y="800100"/>
            <a:ext cx="15765226" cy="7130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11"/>
              </a:lnSpc>
              <a:spcBef>
                <a:spcPct val="0"/>
              </a:spcBef>
            </a:pPr>
            <a:r>
              <a:rPr lang="en-US" sz="3200" dirty="0" smtClean="0">
                <a:solidFill>
                  <a:srgbClr val="FF0000"/>
                </a:solidFill>
                <a:latin typeface="Arimo Bold"/>
              </a:rPr>
              <a:t>OKUL VE IŞYERI PERSONELININ DIYABET KONUSUNDA EĞITIMI VE ONAM ALINMASI</a:t>
            </a:r>
          </a:p>
          <a:p>
            <a:pPr>
              <a:lnSpc>
                <a:spcPts val="4151"/>
              </a:lnSpc>
              <a:spcBef>
                <a:spcPct val="0"/>
              </a:spcBef>
            </a:pPr>
            <a:endParaRPr lang="en-US" sz="3365" dirty="0">
              <a:solidFill>
                <a:srgbClr val="311476"/>
              </a:solidFill>
              <a:latin typeface="Arimo Bold"/>
            </a:endParaRPr>
          </a:p>
          <a:p>
            <a:pPr marL="640158" lvl="1" indent="-320079">
              <a:lnSpc>
                <a:spcPts val="4151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Her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yıl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dönemi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başlangıcında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işyerinde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beceri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gelen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sorumlu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kişilere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uygulama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verilmesi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>
              <a:lnSpc>
                <a:spcPts val="4151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640158" lvl="1" indent="-320079">
              <a:lnSpc>
                <a:spcPts val="4151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bulunduğu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yönetimince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düzenlenen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İl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Sağlık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Müdürlüğü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Klinik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Dernek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halinde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>
              <a:lnSpc>
                <a:spcPts val="4151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640158" lvl="1" indent="-320079">
              <a:lnSpc>
                <a:spcPts val="4151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Programı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platformu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ndan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farkındalık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sağlanabilir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>
              <a:lnSpc>
                <a:spcPts val="4151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640158" lvl="1" indent="-320079">
              <a:lnSpc>
                <a:spcPts val="4151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Ayrıca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bulunan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velilere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yönelik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İl/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İlçe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Sağlık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Müdürlükleri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tarafından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yüz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yüze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farkındalık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eğitimleri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verilmektedir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45205" y="3516989"/>
            <a:ext cx="9406084" cy="398756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09600" y="2403217"/>
            <a:ext cx="11963400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ts val="3960"/>
              </a:lnSpc>
            </a:pPr>
            <a:r>
              <a:rPr lang="en-US" sz="3300" dirty="0" smtClean="0">
                <a:solidFill>
                  <a:srgbClr val="311476"/>
                </a:solidFill>
                <a:latin typeface="Arimo Bold"/>
              </a:rPr>
              <a:t>OKULDA DİYABET PROGRAMI EĞİTİM PLATFORMU</a:t>
            </a:r>
            <a:r>
              <a:rPr lang="tr-TR" sz="3300" dirty="0" smtClean="0">
                <a:solidFill>
                  <a:srgbClr val="311476"/>
                </a:solidFill>
                <a:latin typeface="Arimo Bold"/>
              </a:rPr>
              <a:t> </a:t>
            </a:r>
            <a:endParaRPr lang="en-US" sz="3300" dirty="0">
              <a:solidFill>
                <a:srgbClr val="311476"/>
              </a:solidFill>
              <a:latin typeface="Arimo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896600" y="4428419"/>
            <a:ext cx="7046823" cy="2556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5"/>
              </a:lnSpc>
              <a:spcBef>
                <a:spcPct val="0"/>
              </a:spcBef>
            </a:pPr>
            <a:r>
              <a:rPr lang="en-US" sz="3604" dirty="0">
                <a:solidFill>
                  <a:srgbClr val="311476"/>
                </a:solidFill>
                <a:latin typeface="Arimo Bold"/>
              </a:rPr>
              <a:t> 08.11.2022 </a:t>
            </a:r>
            <a:r>
              <a:rPr lang="en-US" sz="3604" dirty="0" err="1">
                <a:solidFill>
                  <a:srgbClr val="311476"/>
                </a:solidFill>
                <a:latin typeface="Arimo Bold"/>
              </a:rPr>
              <a:t>tarihinde</a:t>
            </a:r>
            <a:r>
              <a:rPr lang="en-US" sz="3604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604" dirty="0" err="1">
                <a:solidFill>
                  <a:srgbClr val="311476"/>
                </a:solidFill>
                <a:latin typeface="Arimo Bold"/>
              </a:rPr>
              <a:t>erişime</a:t>
            </a:r>
            <a:r>
              <a:rPr lang="en-US" sz="3604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604" dirty="0" err="1">
                <a:solidFill>
                  <a:srgbClr val="311476"/>
                </a:solidFill>
                <a:latin typeface="Arimo Bold"/>
              </a:rPr>
              <a:t>açılmıştır</a:t>
            </a:r>
            <a:r>
              <a:rPr lang="en-US" sz="3604" dirty="0">
                <a:solidFill>
                  <a:srgbClr val="311476"/>
                </a:solidFill>
                <a:latin typeface="Arimo Bold"/>
              </a:rPr>
              <a:t>.</a:t>
            </a:r>
          </a:p>
          <a:p>
            <a:pPr algn="ctr">
              <a:lnSpc>
                <a:spcPts val="5045"/>
              </a:lnSpc>
              <a:spcBef>
                <a:spcPct val="0"/>
              </a:spcBef>
            </a:pPr>
            <a:endParaRPr lang="en-US" sz="3604" dirty="0">
              <a:solidFill>
                <a:srgbClr val="311476"/>
              </a:solidFill>
              <a:latin typeface="Arimo Bold"/>
            </a:endParaRPr>
          </a:p>
          <a:p>
            <a:pPr algn="ctr">
              <a:lnSpc>
                <a:spcPts val="5045"/>
              </a:lnSpc>
              <a:spcBef>
                <a:spcPct val="0"/>
              </a:spcBef>
            </a:pPr>
            <a:r>
              <a:rPr lang="en-US" sz="3604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604" b="1" dirty="0">
                <a:solidFill>
                  <a:schemeClr val="accent1"/>
                </a:solidFill>
                <a:latin typeface="Arimo Bold"/>
              </a:rPr>
              <a:t>okuldadiyabet.meb.gov.tr 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676400" y="403244"/>
            <a:ext cx="14859000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711"/>
              </a:lnSpc>
              <a:spcBef>
                <a:spcPct val="0"/>
              </a:spcBef>
            </a:pPr>
            <a:r>
              <a:rPr lang="en-US" sz="3200" dirty="0">
                <a:solidFill>
                  <a:srgbClr val="FF0000"/>
                </a:solidFill>
                <a:latin typeface="Arimo Bold"/>
              </a:rPr>
              <a:t>OKUL VE IŞYERI PERSONELININ DIYABET KONUSUNDA EĞITIMI VE ONAM ALINMASI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774266">
            <a:off x="11806728" y="2948728"/>
            <a:ext cx="5740361" cy="349413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88671" y="2384887"/>
            <a:ext cx="10377205" cy="5896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73"/>
              </a:lnSpc>
              <a:spcBef>
                <a:spcPct val="0"/>
              </a:spcBef>
            </a:pPr>
            <a:r>
              <a:rPr lang="en-US" sz="3337" dirty="0">
                <a:solidFill>
                  <a:srgbClr val="311476"/>
                </a:solidFill>
                <a:latin typeface="Arimo Bold"/>
              </a:rPr>
              <a:t>Bu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eğitim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platformunun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amacı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,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diyabetli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çocukların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okulda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,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evlerindeki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gibi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güvenli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bir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şekilde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zaman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geçirmelerini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sağlamak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,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onları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desteklemektir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. </a:t>
            </a:r>
          </a:p>
          <a:p>
            <a:pPr algn="just">
              <a:lnSpc>
                <a:spcPts val="4673"/>
              </a:lnSpc>
              <a:spcBef>
                <a:spcPct val="0"/>
              </a:spcBef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Bakanlığımız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koordinasyonunda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, 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okullarında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tip 1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diyabetli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çocuk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olan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okul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personeli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başta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olmak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üzere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,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bütün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öğretmenlerin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ilgili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seviyeleri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tamamlayarak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eğitim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belgesi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alması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amaçlanmaktadır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.</a:t>
            </a:r>
          </a:p>
          <a:p>
            <a:pPr algn="just">
              <a:lnSpc>
                <a:spcPts val="4673"/>
              </a:lnSpc>
              <a:spcBef>
                <a:spcPct val="0"/>
              </a:spcBef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859748">
            <a:off x="13814793" y="3666793"/>
            <a:ext cx="1620763" cy="273504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1676400" y="403244"/>
            <a:ext cx="14859000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711"/>
              </a:lnSpc>
              <a:spcBef>
                <a:spcPct val="0"/>
              </a:spcBef>
            </a:pPr>
            <a:r>
              <a:rPr lang="en-US" sz="3200" dirty="0">
                <a:solidFill>
                  <a:srgbClr val="FF0000"/>
                </a:solidFill>
                <a:latin typeface="Arimo Bold"/>
              </a:rPr>
              <a:t>OKUL VE IŞYERI PERSONELININ DIYABET KONUSUNDA EĞITIMI VE ONAM ALINMASI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763180" y="4584536"/>
            <a:ext cx="3069299" cy="24107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899370" y="1621815"/>
            <a:ext cx="4902277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</a:pPr>
            <a:r>
              <a:rPr lang="en-US" sz="7000">
                <a:solidFill>
                  <a:srgbClr val="311476"/>
                </a:solidFill>
                <a:latin typeface="Arimo Bold"/>
              </a:rPr>
              <a:t>Diyabet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66314" y="3010269"/>
            <a:ext cx="14450524" cy="581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Diyabet, şeker hastalığının diğer adıdır ve çocuklarda da görülebilir.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96676" y="4820779"/>
            <a:ext cx="9962624" cy="1763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İnsulin üreten hücreler pankreastadır.</a:t>
            </a: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Pankreas , midenin arkasında karın içine yerleşmiş bir organdır.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38200" y="2721292"/>
            <a:ext cx="16333880" cy="5424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 dirty="0">
                <a:solidFill>
                  <a:srgbClr val="311476"/>
                </a:solidFill>
                <a:latin typeface="Arimo Bold"/>
              </a:rPr>
              <a:t> Tip 1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diyabetli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öğrencinin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ailesinden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,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insülin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enjeksiyonu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glukagon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uygulanması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gibi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konularda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kendi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adlarına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tıbbi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uygulama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yapabilme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yetkisi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vermelerini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sağlayan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“</a:t>
            </a:r>
            <a:r>
              <a:rPr lang="en-US" sz="3337" dirty="0" err="1">
                <a:solidFill>
                  <a:srgbClr val="FF0000"/>
                </a:solidFill>
                <a:latin typeface="Arimo Bold"/>
              </a:rPr>
              <a:t>Okulda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FF0000"/>
                </a:solidFill>
                <a:latin typeface="Arimo Bold"/>
              </a:rPr>
              <a:t>İnsülin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FF0000"/>
                </a:solidFill>
                <a:latin typeface="Arimo Bold"/>
              </a:rPr>
              <a:t>ve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FF0000"/>
                </a:solidFill>
                <a:latin typeface="Arimo Bold"/>
              </a:rPr>
              <a:t>Glukagon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FF0000"/>
                </a:solidFill>
                <a:latin typeface="Arimo Bold"/>
              </a:rPr>
              <a:t>Uygulaması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FF0000"/>
                </a:solidFill>
                <a:latin typeface="Arimo Bold"/>
              </a:rPr>
              <a:t>İçin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FF0000"/>
                </a:solidFill>
                <a:latin typeface="Arimo Bold"/>
              </a:rPr>
              <a:t>Aile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 Onam </a:t>
            </a:r>
            <a:r>
              <a:rPr lang="en-US" sz="3337" dirty="0" err="1">
                <a:solidFill>
                  <a:srgbClr val="FF0000"/>
                </a:solidFill>
                <a:latin typeface="Arimo Bold"/>
              </a:rPr>
              <a:t>Belgesi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” </a:t>
            </a:r>
            <a:r>
              <a:rPr lang="en-US" sz="3337" dirty="0" err="1">
                <a:solidFill>
                  <a:srgbClr val="FF0000"/>
                </a:solidFill>
                <a:latin typeface="Arimo Bold"/>
              </a:rPr>
              <a:t>alınır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.</a:t>
            </a:r>
          </a:p>
          <a:p>
            <a:pPr>
              <a:lnSpc>
                <a:spcPts val="4673"/>
              </a:lnSpc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 dirty="0">
                <a:solidFill>
                  <a:srgbClr val="311476"/>
                </a:solidFill>
                <a:latin typeface="Arimo Bold"/>
              </a:rPr>
              <a:t>Tip 1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diyabetli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öğrencinin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sosyal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çevreye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dâhil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edilmesi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için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“</a:t>
            </a:r>
            <a:r>
              <a:rPr lang="en-US" sz="3337" dirty="0" err="1">
                <a:solidFill>
                  <a:srgbClr val="FF0000"/>
                </a:solidFill>
                <a:latin typeface="Arimo Bold"/>
              </a:rPr>
              <a:t>Okul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FF0000"/>
                </a:solidFill>
                <a:latin typeface="Arimo Bold"/>
              </a:rPr>
              <a:t>Rehberlik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FF0000"/>
                </a:solidFill>
                <a:latin typeface="Arimo Bold"/>
              </a:rPr>
              <a:t>ve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FF0000"/>
                </a:solidFill>
                <a:latin typeface="Arimo Bold"/>
              </a:rPr>
              <a:t>Psikolojik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FF0000"/>
                </a:solidFill>
                <a:latin typeface="Arimo Bold"/>
              </a:rPr>
              <a:t>Danışma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FF0000"/>
                </a:solidFill>
                <a:latin typeface="Arimo Bold"/>
              </a:rPr>
              <a:t>Hizmetleri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FF0000"/>
                </a:solidFill>
                <a:latin typeface="Arimo Bold"/>
              </a:rPr>
              <a:t>Çerçeve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FF0000"/>
                </a:solidFill>
                <a:latin typeface="Arimo Bold"/>
              </a:rPr>
              <a:t>Planında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”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gerekli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etkinliklere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yer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verilir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. </a:t>
            </a:r>
          </a:p>
          <a:p>
            <a:pPr algn="ctr">
              <a:lnSpc>
                <a:spcPts val="4673"/>
              </a:lnSpc>
              <a:spcBef>
                <a:spcPct val="0"/>
              </a:spcBef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575640" y="712385"/>
            <a:ext cx="14859000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711"/>
              </a:lnSpc>
              <a:spcBef>
                <a:spcPct val="0"/>
              </a:spcBef>
            </a:pPr>
            <a:r>
              <a:rPr lang="en-US" sz="3200" dirty="0">
                <a:solidFill>
                  <a:srgbClr val="FF0000"/>
                </a:solidFill>
                <a:latin typeface="Arimo Bold"/>
              </a:rPr>
              <a:t>OKUL VE IŞYERI PERSONELININ DIYABET KONUSUNDA EĞITIMI VE ONAM ALINMASI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791845"/>
            <a:ext cx="15264872" cy="7322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00" dirty="0" smtClean="0">
                <a:solidFill>
                  <a:srgbClr val="FF0000"/>
                </a:solidFill>
                <a:latin typeface="Arimo Bold"/>
              </a:rPr>
              <a:t>OKULDA VE </a:t>
            </a:r>
            <a:r>
              <a:rPr lang="tr-TR" sz="3200" dirty="0" smtClean="0">
                <a:solidFill>
                  <a:srgbClr val="FF0000"/>
                </a:solidFill>
                <a:latin typeface="Arimo Bold"/>
              </a:rPr>
              <a:t>İ</a:t>
            </a:r>
            <a:r>
              <a:rPr lang="en-US" sz="3200" dirty="0" smtClean="0">
                <a:solidFill>
                  <a:srgbClr val="FF0000"/>
                </a:solidFill>
                <a:latin typeface="Arimo Bold"/>
              </a:rPr>
              <a:t>ŞYERINDE ACIL DURUMLAR VE KAN ŞEKERI YÖNETIMI 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endParaRPr lang="en-US" sz="3299" dirty="0">
              <a:solidFill>
                <a:srgbClr val="311476"/>
              </a:solidFill>
              <a:latin typeface="Arimo Bold"/>
            </a:endParaRP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işyerinde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acil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durumlar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vakanın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nasıl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edileceği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ayrıntıların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aldığı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“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Bireysel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Planı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yürütülür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  <a:r>
              <a:rPr lang="tr-TR" sz="3200" dirty="0" smtClean="0">
                <a:solidFill>
                  <a:srgbClr val="311476"/>
                </a:solidFill>
                <a:latin typeface="Arimo"/>
              </a:rPr>
              <a:t>(Kliniğin </a:t>
            </a:r>
            <a:r>
              <a:rPr lang="tr-TR" sz="3200" dirty="0" err="1" smtClean="0">
                <a:solidFill>
                  <a:srgbClr val="311476"/>
                </a:solidFill>
                <a:latin typeface="Arimo"/>
              </a:rPr>
              <a:t>hazırldığı</a:t>
            </a:r>
            <a:r>
              <a:rPr lang="tr-TR" sz="3200" dirty="0" smtClean="0">
                <a:solidFill>
                  <a:srgbClr val="311476"/>
                </a:solidFill>
                <a:latin typeface="Arimo"/>
              </a:rPr>
              <a:t> plan)</a:t>
            </a: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ortamında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parmaktan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ölçüm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cihazı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Glukometre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 her zaman 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ulaşılabilir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yerde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bulundurulur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düşüklüğü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bulguları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fark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edildiği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ölçümü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İlk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yardım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sınıfta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çantasında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kesme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şeker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meyve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suyu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vb.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hazır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bulundurulur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 algn="l"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düşüklüğü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ölçümle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tespit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edilemiyor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ancak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bulgular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görülüyorsa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personel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düşüklüğü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olduğunu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varsayarak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hareket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eder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.</a:t>
            </a:r>
          </a:p>
          <a:p>
            <a:pPr algn="just">
              <a:lnSpc>
                <a:spcPts val="349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  <a:p>
            <a:pPr algn="ctr"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791845"/>
            <a:ext cx="15264872" cy="8220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00" dirty="0">
                <a:solidFill>
                  <a:srgbClr val="FF0000"/>
                </a:solidFill>
                <a:latin typeface="Arimo Bold"/>
              </a:rPr>
              <a:t>OKULDA VE </a:t>
            </a:r>
            <a:r>
              <a:rPr lang="tr-TR" sz="3200" dirty="0">
                <a:solidFill>
                  <a:srgbClr val="FF0000"/>
                </a:solidFill>
                <a:latin typeface="Arimo Bold"/>
              </a:rPr>
              <a:t>İ</a:t>
            </a:r>
            <a:r>
              <a:rPr lang="en-US" sz="3200" dirty="0">
                <a:solidFill>
                  <a:srgbClr val="FF0000"/>
                </a:solidFill>
                <a:latin typeface="Arimo Bold"/>
              </a:rPr>
              <a:t>ŞYERINDE ACIL DURUMLAR VE KAN ŞEKERI YÖNETIMI </a:t>
            </a:r>
          </a:p>
          <a:p>
            <a:pPr algn="just">
              <a:lnSpc>
                <a:spcPts val="349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düşüklüğünü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etmek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sınıftan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çıkmak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durumunda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kalırsa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personeli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öğrenciye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refakat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eder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ctr"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Hipogliseminin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tekrarlanmasını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önlemek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çok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düşükse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da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hipoglisemi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fiziksel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fazla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aktifse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kompleks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karbonhidrat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meyve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ekmek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mısır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gevreği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süt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 smtClean="0">
                <a:solidFill>
                  <a:srgbClr val="311476"/>
                </a:solidFill>
                <a:latin typeface="Arimo"/>
              </a:rPr>
              <a:t>.</a:t>
            </a:r>
            <a:endParaRPr lang="tr-TR" sz="3200" dirty="0" smtClean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endParaRPr lang="tr-TR" sz="3200" dirty="0" smtClean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Şiddetli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hipoglisemi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bilinç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kaybı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kasılmalar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yaralanmasına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hayati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tehlikeye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neden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olur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Böyle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durumda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yan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yatırılır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ağızdan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hiçbir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şey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verilmez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. 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Kas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altına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enjeksiyonu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yapılır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ardından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112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acil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servis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aranır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.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Bu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nedenle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personeli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şiddetli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hipoglisemi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müdahalesi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hakkında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açık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detaylı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talimatlara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sahip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olmalıdır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algn="ctr">
              <a:lnSpc>
                <a:spcPts val="3499"/>
              </a:lnSpc>
              <a:spcBef>
                <a:spcPct val="0"/>
              </a:spcBef>
            </a:pPr>
            <a:endParaRPr lang="en-US" sz="2499" dirty="0">
              <a:solidFill>
                <a:srgbClr val="311476"/>
              </a:solidFill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3421979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1486609"/>
            <a:ext cx="15075931" cy="5834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3200" dirty="0">
                <a:solidFill>
                  <a:srgbClr val="FF0000"/>
                </a:solidFill>
                <a:latin typeface="Arimo Bold"/>
              </a:rPr>
              <a:t>OKULDA VE </a:t>
            </a:r>
            <a:r>
              <a:rPr lang="tr-TR" sz="3200" dirty="0">
                <a:solidFill>
                  <a:srgbClr val="FF0000"/>
                </a:solidFill>
                <a:latin typeface="Arimo Bold"/>
              </a:rPr>
              <a:t>İ</a:t>
            </a:r>
            <a:r>
              <a:rPr lang="en-US" sz="3200" dirty="0">
                <a:solidFill>
                  <a:srgbClr val="FF0000"/>
                </a:solidFill>
                <a:latin typeface="Arimo Bold"/>
              </a:rPr>
              <a:t>ŞYERINDE ACIL DURUMLAR VE KAN ŞEKERI YÖNETIMI </a:t>
            </a:r>
          </a:p>
          <a:p>
            <a:pPr>
              <a:lnSpc>
                <a:spcPts val="3499"/>
              </a:lnSpc>
            </a:pPr>
            <a:endParaRPr lang="tr-TR" sz="2499" dirty="0" smtClean="0">
              <a:solidFill>
                <a:srgbClr val="311476"/>
              </a:solidFill>
              <a:latin typeface="Arimo"/>
            </a:endParaRP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Hipoglisemi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ataklarında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ailesine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haber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Tekrarlayan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ölçümlerde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üst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üste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 2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kez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ölçümü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250 mg/dl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üzerinde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ise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ailesine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haber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verilerek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ek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doz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şekilde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yüksek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egzersiz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varsa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dersine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girmesi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konusunda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dikkatli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olunur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ağır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egzersizlerden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kaçınılır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Bu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bulantı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kusma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ortaya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çıkarsa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an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haber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952500"/>
            <a:ext cx="15217630" cy="7040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3"/>
              </a:lnSpc>
            </a:pPr>
            <a:r>
              <a:rPr lang="en-US" sz="3200" dirty="0" smtClean="0">
                <a:solidFill>
                  <a:srgbClr val="FF0000"/>
                </a:solidFill>
                <a:latin typeface="Arimo Bold"/>
              </a:rPr>
              <a:t>OKULDA VE </a:t>
            </a:r>
            <a:r>
              <a:rPr lang="tr-TR" sz="3200" dirty="0" smtClean="0">
                <a:solidFill>
                  <a:srgbClr val="FF0000"/>
                </a:solidFill>
                <a:latin typeface="Arimo Bold"/>
              </a:rPr>
              <a:t>İ</a:t>
            </a:r>
            <a:r>
              <a:rPr lang="en-US" sz="3200" dirty="0" smtClean="0">
                <a:solidFill>
                  <a:srgbClr val="FF0000"/>
                </a:solidFill>
                <a:latin typeface="Arimo Bold"/>
              </a:rPr>
              <a:t>ŞYERINDE BESLENME </a:t>
            </a:r>
          </a:p>
          <a:p>
            <a:pPr>
              <a:lnSpc>
                <a:spcPts val="4673"/>
              </a:lnSpc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normal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gelişimi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işyerinde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sağlıklı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besinlere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erişimlerinin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kolay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uygulanan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dengeleyecek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şekilde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beslenmesi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işyerinde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geçirilen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süreye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Bireysel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Planı”na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şekilde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öğün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almaları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gerekirse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sınıfta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ders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saatinde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ara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mo"/>
              </a:rPr>
              <a:t>öğün</a:t>
            </a:r>
            <a:r>
              <a:rPr lang="en-US" sz="3200" dirty="0">
                <a:solidFill>
                  <a:srgbClr val="FF0000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almalarına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izin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Çoklu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doz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da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pompası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kullanan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karbonhidrat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sayımı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gereklidir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dozu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hesaplanırken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yemeğin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miktarı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öğün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düzeyi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sonrası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yapılacak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fiziksel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aktivite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önünde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bulundurulur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43000" y="226657"/>
            <a:ext cx="15217630" cy="8669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3"/>
              </a:lnSpc>
            </a:pPr>
            <a:r>
              <a:rPr lang="en-US" sz="3200" dirty="0">
                <a:solidFill>
                  <a:srgbClr val="FF0000"/>
                </a:solidFill>
                <a:latin typeface="Arimo Bold"/>
              </a:rPr>
              <a:t>OKULDA VE </a:t>
            </a:r>
            <a:r>
              <a:rPr lang="tr-TR" sz="3200" dirty="0">
                <a:solidFill>
                  <a:srgbClr val="FF0000"/>
                </a:solidFill>
                <a:latin typeface="Arimo Bold"/>
              </a:rPr>
              <a:t>İ</a:t>
            </a:r>
            <a:r>
              <a:rPr lang="en-US" sz="3200" dirty="0">
                <a:solidFill>
                  <a:srgbClr val="FF0000"/>
                </a:solidFill>
                <a:latin typeface="Arimo Bold"/>
              </a:rPr>
              <a:t>ŞYERINDE BESLENME </a:t>
            </a: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işyeri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yemeklerinin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karbonhidrat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içeriğini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hesaplamak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işyeri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menüsü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besin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değerleri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porsiyonları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konularda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ailelere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bilgi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 smtClean="0">
                <a:solidFill>
                  <a:srgbClr val="311476"/>
                </a:solidFill>
                <a:latin typeface="Arimo"/>
              </a:rPr>
              <a:t>.</a:t>
            </a:r>
            <a:endParaRPr lang="tr-TR" sz="3200" dirty="0" smtClean="0">
              <a:solidFill>
                <a:srgbClr val="311476"/>
              </a:solidFill>
              <a:latin typeface="Arimo"/>
            </a:endParaRPr>
          </a:p>
          <a:p>
            <a:pPr marL="269874" lvl="1">
              <a:lnSpc>
                <a:spcPts val="3499"/>
              </a:lnSpc>
            </a:pPr>
            <a:endParaRPr lang="tr-TR" sz="3200" dirty="0" smtClean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Aileler,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beslenme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bilgilerini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yönetimiyle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işletme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beceri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işyeri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yetkilisiyle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paylaşır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bilinen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başka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tıbbi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sorunları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varsa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çölyak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kistik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fibroz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vb.)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menülerde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ayarlamalar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enerji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besin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ihtiyaçları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önünde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bulundurularak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Bireysel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eklenir</a:t>
            </a:r>
            <a:r>
              <a:rPr lang="en-US" sz="3200" dirty="0" smtClean="0">
                <a:solidFill>
                  <a:srgbClr val="311476"/>
                </a:solidFill>
                <a:latin typeface="Arimo"/>
              </a:rPr>
              <a:t>.</a:t>
            </a:r>
            <a:endParaRPr lang="tr-TR" sz="3200" dirty="0" smtClean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Pansiyonlu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okullardaki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ekiplerinin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önerilerine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planlamalar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3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3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öğün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şeklinde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beslenmeleri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menüleri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hazırlanırken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Sağlık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Bakanlığı’nın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çağı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çocuklarına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yönelik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beslenme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önerileri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menü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programları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dikkate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alınır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endParaRPr lang="en-US" sz="2499" dirty="0">
              <a:solidFill>
                <a:srgbClr val="311476"/>
              </a:solidFill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1100446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78992" y="1562100"/>
            <a:ext cx="15274875" cy="5091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4673"/>
              </a:lnSpc>
            </a:pPr>
            <a:r>
              <a:rPr lang="en-US" sz="3200" dirty="0">
                <a:solidFill>
                  <a:srgbClr val="FF0000"/>
                </a:solidFill>
                <a:latin typeface="Arimo Bold"/>
              </a:rPr>
              <a:t>OKULDA VE </a:t>
            </a:r>
            <a:r>
              <a:rPr lang="tr-TR" sz="3200" dirty="0">
                <a:solidFill>
                  <a:srgbClr val="FF0000"/>
                </a:solidFill>
                <a:latin typeface="Arimo Bold"/>
              </a:rPr>
              <a:t>İ</a:t>
            </a:r>
            <a:r>
              <a:rPr lang="en-US" sz="3200" dirty="0">
                <a:solidFill>
                  <a:srgbClr val="FF0000"/>
                </a:solidFill>
                <a:latin typeface="Arimo Bold"/>
              </a:rPr>
              <a:t>ŞYERINDE BESLENME </a:t>
            </a:r>
          </a:p>
          <a:p>
            <a:pPr algn="just">
              <a:lnSpc>
                <a:spcPts val="3499"/>
              </a:lnSpc>
            </a:pPr>
            <a:endParaRPr dirty="0"/>
          </a:p>
          <a:p>
            <a:pPr algn="just">
              <a:lnSpc>
                <a:spcPts val="349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499"/>
              </a:lnSpc>
            </a:pPr>
            <a:r>
              <a:rPr lang="en-US" sz="3200" i="1" dirty="0" smtClean="0">
                <a:solidFill>
                  <a:srgbClr val="311476"/>
                </a:solidFill>
                <a:latin typeface="Arimo"/>
              </a:rPr>
              <a:t>NOT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: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Sağlık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Bakanlığı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Toplu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Beslenme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Sistemleri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Toplu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Tüketim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Yerleri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)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İçin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Ulusal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Menü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Planlama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Uygulama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Rehberi’nden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yararlanılabilir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. «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Özel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Durumlarda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Beslenme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»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başlığı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örnek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menülere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ulaşılabilir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 algn="just">
              <a:lnSpc>
                <a:spcPts val="3499"/>
              </a:lnSpc>
            </a:pPr>
            <a:endParaRPr lang="en-US" sz="3200" i="1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499"/>
              </a:lnSpc>
            </a:pP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İlgili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rehbere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Halk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Sağlığı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Genel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Müdürlüğü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Sağlıklı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Beslenme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Hareketli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Hayat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Dairesi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Başkanlığının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web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sitesinden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i="1" dirty="0" err="1">
                <a:solidFill>
                  <a:srgbClr val="311476"/>
                </a:solidFill>
                <a:latin typeface="Arimo"/>
              </a:rPr>
              <a:t>ulaşılabilir</a:t>
            </a:r>
            <a:r>
              <a:rPr lang="en-US" sz="3200" i="1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98457" y="952500"/>
            <a:ext cx="15891086" cy="7720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5"/>
              </a:lnSpc>
              <a:spcBef>
                <a:spcPct val="0"/>
              </a:spcBef>
            </a:pPr>
            <a:r>
              <a:rPr lang="en-US" sz="3200" dirty="0" smtClean="0">
                <a:solidFill>
                  <a:srgbClr val="FF0000"/>
                </a:solidFill>
                <a:latin typeface="Arimo Bold"/>
              </a:rPr>
              <a:t>EGZERSIZ, AKRANLARLA </a:t>
            </a:r>
            <a:r>
              <a:rPr lang="tr-TR" sz="3200" dirty="0" smtClean="0">
                <a:solidFill>
                  <a:srgbClr val="FF0000"/>
                </a:solidFill>
                <a:latin typeface="Arimo Bold"/>
              </a:rPr>
              <a:t>İ</a:t>
            </a:r>
            <a:r>
              <a:rPr lang="en-US" sz="3200" dirty="0" smtClean="0">
                <a:solidFill>
                  <a:srgbClr val="FF0000"/>
                </a:solidFill>
                <a:latin typeface="Arimo Bold"/>
              </a:rPr>
              <a:t>LIŞKILER VE OKUL YAŞAMINA KATILIM</a:t>
            </a:r>
          </a:p>
          <a:p>
            <a:pPr algn="just">
              <a:lnSpc>
                <a:spcPts val="3556"/>
              </a:lnSpc>
              <a:spcBef>
                <a:spcPct val="0"/>
              </a:spcBef>
            </a:pPr>
            <a:endParaRPr lang="tr-TR" sz="3339" dirty="0" smtClean="0">
              <a:solidFill>
                <a:srgbClr val="311476"/>
              </a:solidFill>
              <a:latin typeface="Arimo Bold"/>
            </a:endParaRPr>
          </a:p>
          <a:p>
            <a:pPr algn="just">
              <a:lnSpc>
                <a:spcPts val="3556"/>
              </a:lnSpc>
              <a:spcBef>
                <a:spcPct val="0"/>
              </a:spcBef>
            </a:pPr>
            <a:endParaRPr lang="en-US" sz="3339" dirty="0">
              <a:solidFill>
                <a:srgbClr val="311476"/>
              </a:solidFill>
              <a:latin typeface="Arimo Bold"/>
            </a:endParaRPr>
          </a:p>
          <a:p>
            <a:pPr marL="548390" lvl="1" indent="-274195" algn="just">
              <a:lnSpc>
                <a:spcPts val="3556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tüm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güvenli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şekilde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spor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faaliyetlerine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katılmaları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derslerine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takımlarına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,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gezileri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müsabakalar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törenler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arkadaşlarının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katıldığı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bütün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aktivitelere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katılması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556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8390" lvl="1" indent="-274195" algn="just">
              <a:lnSpc>
                <a:spcPts val="3556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Karbonhidrat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desteğinin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aktivite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öncesinde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sonrasındaki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hızlı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yavaş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etkili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dozlarını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azaltacak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planlamalar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556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8390" lvl="1" indent="-274195" algn="just">
              <a:lnSpc>
                <a:spcPts val="3556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gezileri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benzeri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aktiviteler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sırasında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öğün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almalarına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ölçümüne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izin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556"/>
              </a:lnSpc>
            </a:pPr>
            <a:endParaRPr lang="en-US" sz="2540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5095"/>
              </a:lnSpc>
            </a:pPr>
            <a:endParaRPr lang="en-US" sz="2540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6"/>
              </a:lnSpc>
              <a:spcBef>
                <a:spcPct val="0"/>
              </a:spcBef>
            </a:pPr>
            <a:endParaRPr lang="en-US" sz="2540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98457" y="952500"/>
            <a:ext cx="15891086" cy="8181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4675"/>
              </a:lnSpc>
              <a:spcBef>
                <a:spcPct val="0"/>
              </a:spcBef>
            </a:pPr>
            <a:r>
              <a:rPr lang="en-US" sz="3200" dirty="0">
                <a:solidFill>
                  <a:srgbClr val="FF0000"/>
                </a:solidFill>
                <a:latin typeface="Arimo Bold"/>
              </a:rPr>
              <a:t>EGZERSIZ, AKRANLARLA </a:t>
            </a:r>
            <a:r>
              <a:rPr lang="tr-TR" sz="3200" dirty="0">
                <a:solidFill>
                  <a:srgbClr val="FF0000"/>
                </a:solidFill>
                <a:latin typeface="Arimo Bold"/>
              </a:rPr>
              <a:t>İ</a:t>
            </a:r>
            <a:r>
              <a:rPr lang="en-US" sz="3200" dirty="0">
                <a:solidFill>
                  <a:srgbClr val="FF0000"/>
                </a:solidFill>
                <a:latin typeface="Arimo Bold"/>
              </a:rPr>
              <a:t>LIŞKILER VE OKUL YAŞAMINA KATILIM</a:t>
            </a:r>
          </a:p>
          <a:p>
            <a:pPr algn="just">
              <a:lnSpc>
                <a:spcPts val="3556"/>
              </a:lnSpc>
            </a:pPr>
            <a:endParaRPr lang="tr-TR" sz="2540" dirty="0" smtClean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6"/>
              </a:lnSpc>
            </a:pPr>
            <a:endParaRPr lang="en-US" sz="2540" dirty="0">
              <a:solidFill>
                <a:srgbClr val="311476"/>
              </a:solidFill>
              <a:latin typeface="Arimo"/>
            </a:endParaRPr>
          </a:p>
          <a:p>
            <a:pPr marL="548390" lvl="1" indent="-274195" algn="just">
              <a:lnSpc>
                <a:spcPts val="3556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ilkokul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destek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açısından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gerektiğinde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gezilerine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de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katılmasına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izin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556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8390" lvl="1" indent="-274195" algn="just">
              <a:lnSpc>
                <a:spcPts val="3556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teknolojileri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okuldaki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fiziksel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egzersiz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sırasında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katkı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sağlamaktadır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Bu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nedenle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akıllı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telefonlar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düzeyini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uzaktan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takip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etmesine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izin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 smtClean="0">
                <a:solidFill>
                  <a:srgbClr val="311476"/>
                </a:solidFill>
                <a:latin typeface="Arimo"/>
              </a:rPr>
              <a:t>.</a:t>
            </a:r>
            <a:endParaRPr lang="tr-TR" sz="3200" dirty="0" smtClean="0">
              <a:solidFill>
                <a:srgbClr val="311476"/>
              </a:solidFill>
              <a:latin typeface="Arimo"/>
            </a:endParaRPr>
          </a:p>
          <a:p>
            <a:pPr marL="548390" lvl="1" indent="-274195" algn="just">
              <a:lnSpc>
                <a:spcPts val="3556"/>
              </a:lnSpc>
              <a:buFont typeface="Arial"/>
              <a:buChar char="•"/>
            </a:pPr>
            <a:endParaRPr lang="tr-TR" sz="3200" dirty="0" smtClean="0">
              <a:solidFill>
                <a:srgbClr val="311476"/>
              </a:solidFill>
              <a:latin typeface="Arimo"/>
            </a:endParaRPr>
          </a:p>
          <a:p>
            <a:pPr marL="548390" lvl="1" indent="-274195" algn="just">
              <a:lnSpc>
                <a:spcPts val="3556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12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yaşından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küçük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olanlarda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velisinden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izin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alınarak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arkadaşlarına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sınıfa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bilgi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akranları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tarafından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dışlanması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önlenir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diğer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arkadaşlarına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destek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 smtClean="0">
                <a:solidFill>
                  <a:srgbClr val="311476"/>
                </a:solidFill>
                <a:latin typeface="Arimo"/>
              </a:rPr>
              <a:t>özendirilir</a:t>
            </a:r>
            <a:r>
              <a:rPr lang="tr-TR" sz="3200" dirty="0" smtClean="0">
                <a:solidFill>
                  <a:srgbClr val="311476"/>
                </a:solidFill>
                <a:latin typeface="Arimo"/>
              </a:rPr>
              <a:t>.</a:t>
            </a: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8390" lvl="1" indent="-274195" algn="just">
              <a:lnSpc>
                <a:spcPts val="3556"/>
              </a:lnSpc>
              <a:buFont typeface="Arial"/>
              <a:buChar char="•"/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5095"/>
              </a:lnSpc>
            </a:pPr>
            <a:endParaRPr lang="en-US" sz="2540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6"/>
              </a:lnSpc>
              <a:spcBef>
                <a:spcPct val="0"/>
              </a:spcBef>
            </a:pPr>
            <a:endParaRPr lang="en-US" sz="2540" dirty="0">
              <a:solidFill>
                <a:srgbClr val="311476"/>
              </a:solidFill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1040192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962025"/>
            <a:ext cx="15861349" cy="7066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4675"/>
              </a:lnSpc>
              <a:spcBef>
                <a:spcPct val="0"/>
              </a:spcBef>
            </a:pPr>
            <a:r>
              <a:rPr lang="en-US" sz="3200" dirty="0">
                <a:solidFill>
                  <a:srgbClr val="FF0000"/>
                </a:solidFill>
                <a:latin typeface="Arimo Bold"/>
              </a:rPr>
              <a:t>EGZERSIZ, AKRANLARLA </a:t>
            </a:r>
            <a:r>
              <a:rPr lang="tr-TR" sz="3200" dirty="0">
                <a:solidFill>
                  <a:srgbClr val="FF0000"/>
                </a:solidFill>
                <a:latin typeface="Arimo Bold"/>
              </a:rPr>
              <a:t>İ</a:t>
            </a:r>
            <a:r>
              <a:rPr lang="en-US" sz="3200" dirty="0">
                <a:solidFill>
                  <a:srgbClr val="FF0000"/>
                </a:solidFill>
                <a:latin typeface="Arimo Bold"/>
              </a:rPr>
              <a:t>LIŞKILER VE OKUL YAŞAMINA KATILIM</a:t>
            </a:r>
          </a:p>
          <a:p>
            <a:pPr algn="just">
              <a:lnSpc>
                <a:spcPts val="3553"/>
              </a:lnSpc>
            </a:pPr>
            <a:endParaRPr lang="tr-TR" sz="2537" dirty="0" smtClean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kendilerine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diyabetleriyle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müdahaleler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yaparken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yargılanma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korkusu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çevreleri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tarafından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kabul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görmeme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endişesi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yaşayabilmekte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yüzden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müdahaleleri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yapmaktan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çekinebilmektedir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bunun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bilincinde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olur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dışındaki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uzmanlarla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konularda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55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Rehber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varsa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hemşireleri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diğer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personel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sınıf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vb.)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ortaya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çıkmakta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psikolojik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problemlerin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erken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belirtilerini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tespit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ederek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psikososyal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taramalar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gerektiğinde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ekipleri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yardımcı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olur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55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“Tip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diyabetliyim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bileklikleri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da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kolyeleri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acil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durumlarda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tanınmasını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sağlamaktadır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Bu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bilekliklerin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takılması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özendirilir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908842" y="6885611"/>
            <a:ext cx="1748121" cy="145749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32567" y="990600"/>
            <a:ext cx="9307257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</a:pPr>
            <a:r>
              <a:rPr lang="en-US" sz="7000">
                <a:solidFill>
                  <a:srgbClr val="311476"/>
                </a:solidFill>
                <a:latin typeface="Arimo Bold"/>
              </a:rPr>
              <a:t>Diyabet Tipleri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32567" y="2744365"/>
            <a:ext cx="7103547" cy="3406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56"/>
              </a:lnSpc>
              <a:spcBef>
                <a:spcPct val="0"/>
              </a:spcBef>
            </a:pPr>
            <a:r>
              <a:rPr lang="en-US" sz="2754">
                <a:solidFill>
                  <a:srgbClr val="311476"/>
                </a:solidFill>
                <a:latin typeface="Arimo Bold"/>
              </a:rPr>
              <a:t>Tip1 Diyabet:</a:t>
            </a:r>
          </a:p>
          <a:p>
            <a:pPr algn="just">
              <a:lnSpc>
                <a:spcPts val="3856"/>
              </a:lnSpc>
              <a:spcBef>
                <a:spcPct val="0"/>
              </a:spcBef>
            </a:pPr>
            <a:r>
              <a:rPr lang="en-US" sz="2754">
                <a:solidFill>
                  <a:srgbClr val="311476"/>
                </a:solidFill>
                <a:latin typeface="Arimo Bold"/>
              </a:rPr>
              <a:t>İnsülin üretimi tamamen yok olmuştur ve vücut insülin üretememektedir. </a:t>
            </a:r>
          </a:p>
          <a:p>
            <a:pPr algn="just">
              <a:lnSpc>
                <a:spcPts val="3856"/>
              </a:lnSpc>
              <a:spcBef>
                <a:spcPct val="0"/>
              </a:spcBef>
            </a:pPr>
            <a:r>
              <a:rPr lang="en-US" sz="2754">
                <a:solidFill>
                  <a:srgbClr val="311476"/>
                </a:solidFill>
                <a:latin typeface="Arimo Bold"/>
              </a:rPr>
              <a:t>Genelde çocukluk çağında görülür.</a:t>
            </a:r>
          </a:p>
          <a:p>
            <a:pPr algn="just">
              <a:lnSpc>
                <a:spcPts val="3856"/>
              </a:lnSpc>
              <a:spcBef>
                <a:spcPct val="0"/>
              </a:spcBef>
            </a:pPr>
            <a:r>
              <a:rPr lang="en-US" sz="2754">
                <a:solidFill>
                  <a:srgbClr val="311476"/>
                </a:solidFill>
                <a:latin typeface="Arimo Bold"/>
              </a:rPr>
              <a:t>Vücudun kendine ait olanı tanımaması sonucu insulin üreten hücrelerinin  hasarı ile  ortaya çıkar.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52086" y="2763415"/>
            <a:ext cx="6538010" cy="3126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62"/>
              </a:lnSpc>
              <a:spcBef>
                <a:spcPct val="0"/>
              </a:spcBef>
            </a:pPr>
            <a:r>
              <a:rPr lang="en-US" sz="2544">
                <a:solidFill>
                  <a:srgbClr val="311476"/>
                </a:solidFill>
                <a:latin typeface="Arimo Bold"/>
              </a:rPr>
              <a:t>Tip 2 Diyabet :</a:t>
            </a:r>
          </a:p>
          <a:p>
            <a:pPr algn="just">
              <a:lnSpc>
                <a:spcPts val="3562"/>
              </a:lnSpc>
              <a:spcBef>
                <a:spcPct val="0"/>
              </a:spcBef>
            </a:pPr>
            <a:r>
              <a:rPr lang="en-US" sz="2544">
                <a:solidFill>
                  <a:srgbClr val="311476"/>
                </a:solidFill>
                <a:latin typeface="Arimo Bold"/>
              </a:rPr>
              <a:t>İnsülin üretimi kısmi azalmıştır fakat insülin görevini  yapmadığı için hap ya da insüline ihtiyaç duymaktadır.</a:t>
            </a:r>
          </a:p>
          <a:p>
            <a:pPr algn="just">
              <a:lnSpc>
                <a:spcPts val="3562"/>
              </a:lnSpc>
              <a:spcBef>
                <a:spcPct val="0"/>
              </a:spcBef>
            </a:pPr>
            <a:r>
              <a:rPr lang="en-US" sz="2544">
                <a:solidFill>
                  <a:srgbClr val="311476"/>
                </a:solidFill>
                <a:latin typeface="Arimo Bold"/>
              </a:rPr>
              <a:t>Erişkin diyabeti olarak da bilinir</a:t>
            </a:r>
          </a:p>
          <a:p>
            <a:pPr algn="just">
              <a:lnSpc>
                <a:spcPts val="3562"/>
              </a:lnSpc>
              <a:spcBef>
                <a:spcPct val="0"/>
              </a:spcBef>
            </a:pPr>
            <a:r>
              <a:rPr lang="en-US" sz="2544">
                <a:solidFill>
                  <a:srgbClr val="311476"/>
                </a:solidFill>
                <a:latin typeface="Arimo Bold"/>
              </a:rPr>
              <a:t>Tip 2 diyabet için en büyük risk şişmanlıktır.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18572" y="7296164"/>
            <a:ext cx="11400433" cy="581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15C0E9"/>
                </a:solidFill>
                <a:latin typeface="Arimo Bold"/>
              </a:rPr>
              <a:t>Çocuklardaki diyabetin %95’inden fazlası tip 1 diyabettir.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14400" y="723900"/>
            <a:ext cx="16002000" cy="8361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</a:pPr>
            <a:r>
              <a:rPr lang="en-US" sz="3200" dirty="0" smtClean="0">
                <a:solidFill>
                  <a:srgbClr val="FF0000"/>
                </a:solidFill>
                <a:latin typeface="Arimo Bold"/>
              </a:rPr>
              <a:t>SINAVLAR VE DIĞER DURUMLAR</a:t>
            </a:r>
            <a:endParaRPr lang="tr-TR" sz="3200" dirty="0" smtClean="0">
              <a:solidFill>
                <a:srgbClr val="FF0000"/>
              </a:solidFill>
              <a:latin typeface="Arimo Bold"/>
            </a:endParaRPr>
          </a:p>
          <a:p>
            <a:pPr algn="just">
              <a:lnSpc>
                <a:spcPts val="461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3200" dirty="0" smtClean="0">
                <a:solidFill>
                  <a:srgbClr val="311476"/>
                </a:solidFill>
                <a:latin typeface="Arimo"/>
              </a:rPr>
              <a:t>Tip 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uzun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süreli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merkezi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sınavlar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başta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üzere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bütün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sınavlarda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yanlarında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ölçüm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cihazı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glukometre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sürekli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glukoz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izlem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sistemleri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(CGM),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kalemi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pompası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araçların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düşüklüğü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meyve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suyu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kesme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;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öğün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süt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ayran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meyve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sandviç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besinleri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bulundurmalarına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izin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;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sınav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salon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başkanı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gözetmenler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konuda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önceden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bilgilendirilir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Sınav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sırasında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kendini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iyi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hissetmediğini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ifade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ederse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yardımcı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olunur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;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idrarını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tutamayacak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kadar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tuvalet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ihtiyacı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olduğunu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belirtirse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gözetmenlerden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tuvalete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gitmesine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izin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verilir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Merkezî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sınavlarda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akranları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aynı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salonda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sınava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alınır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99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39749" lvl="1" indent="-269875" algn="just">
              <a:lnSpc>
                <a:spcPts val="3499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yukarıda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belirtilen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malzemeler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sınav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salonuna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alınmaları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olduğunu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belirten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hastalık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tanısını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gösterir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rapor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yeterli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sayılır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99"/>
              </a:lnSpc>
            </a:pPr>
            <a:endParaRPr lang="en-US" sz="2499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09626" y="3486917"/>
            <a:ext cx="8792694" cy="2662073"/>
            <a:chOff x="0" y="0"/>
            <a:chExt cx="3782915" cy="11453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82915" cy="1145314"/>
            </a:xfrm>
            <a:custGeom>
              <a:avLst/>
              <a:gdLst/>
              <a:ahLst/>
              <a:cxnLst/>
              <a:rect l="l" t="t" r="r" b="b"/>
              <a:pathLst>
                <a:path w="3782915" h="1145314">
                  <a:moveTo>
                    <a:pt x="0" y="0"/>
                  </a:moveTo>
                  <a:lnTo>
                    <a:pt x="3782915" y="0"/>
                  </a:lnTo>
                  <a:lnTo>
                    <a:pt x="3782915" y="1145314"/>
                  </a:lnTo>
                  <a:lnTo>
                    <a:pt x="0" y="1145314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77280" y="4505049"/>
            <a:ext cx="4057386" cy="328788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791463" y="3970984"/>
            <a:ext cx="5029021" cy="1172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ÜÇÜNCÜ BÖLÜM</a:t>
            </a:r>
          </a:p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  Görev ve Sorumluluklar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14400" y="342900"/>
            <a:ext cx="15739467" cy="88742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200" dirty="0" smtClean="0">
                <a:solidFill>
                  <a:srgbClr val="FF0000"/>
                </a:solidFill>
                <a:latin typeface="Arimo Bold"/>
              </a:rPr>
              <a:t>AILELERIN GÖREV VE SORUMLULUKLARI</a:t>
            </a:r>
          </a:p>
          <a:p>
            <a:pPr algn="just">
              <a:lnSpc>
                <a:spcPts val="3273"/>
              </a:lnSpc>
              <a:spcBef>
                <a:spcPct val="0"/>
              </a:spcBef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olduğunu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bildirmek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klinik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tarafından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hazırlanan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Mektup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”,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Hemşiresine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Mektup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Bireysel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Uygulaması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Onam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Belgesi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belgeleri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yetkililerine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iletmek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 algn="just">
              <a:lnSpc>
                <a:spcPts val="355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acil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bakımı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bulduğu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yerde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saklanacak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aşağıdaki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malzemeleri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temin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etmek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malzemelerin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kullanımı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hakkında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bilgilendirmek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;</a:t>
            </a:r>
          </a:p>
          <a:p>
            <a:pPr algn="just">
              <a:lnSpc>
                <a:spcPts val="3553"/>
              </a:lnSpc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           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a)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Bilinç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kaybı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bozukluğu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seyreden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şiddetli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hipoglisemi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tedavisinde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kullanılan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kiti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</a:t>
            </a:r>
          </a:p>
          <a:p>
            <a:pPr algn="just">
              <a:lnSpc>
                <a:spcPts val="3553"/>
              </a:lnSpc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         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b)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Hafif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orta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hipoglisemi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meyve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suyu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kesme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glukoz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tableti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</a:p>
          <a:p>
            <a:pPr algn="just">
              <a:lnSpc>
                <a:spcPts val="3553"/>
              </a:lnSpc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günde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3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kez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yetecek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kadar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), </a:t>
            </a:r>
          </a:p>
          <a:p>
            <a:pPr algn="just">
              <a:lnSpc>
                <a:spcPts val="3553"/>
              </a:lnSpc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          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c)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Hipoglisemi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tedavisinden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sonra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tüketmek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üzere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meyve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tuzlu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bisküvi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kraker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galeta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besinler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</a:t>
            </a:r>
          </a:p>
          <a:p>
            <a:pPr algn="just">
              <a:lnSpc>
                <a:spcPts val="3553"/>
              </a:lnSpc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          </a:t>
            </a:r>
            <a:r>
              <a:rPr lang="en-US" sz="3200" dirty="0">
                <a:solidFill>
                  <a:srgbClr val="311476"/>
                </a:solidFill>
                <a:latin typeface="Arimo Bold"/>
              </a:rPr>
              <a:t> d)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yüksekliği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soda.</a:t>
            </a:r>
          </a:p>
          <a:p>
            <a:pPr algn="just">
              <a:lnSpc>
                <a:spcPts val="355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15030" y="1279291"/>
            <a:ext cx="15413437" cy="677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200" dirty="0" smtClean="0">
                <a:solidFill>
                  <a:srgbClr val="FF0000"/>
                </a:solidFill>
                <a:latin typeface="Arimo Bold"/>
              </a:rPr>
              <a:t>OKUL YÖNETIMININ GÖREV VE SORUMLULUKLARI</a:t>
            </a:r>
          </a:p>
          <a:p>
            <a:pPr algn="just">
              <a:lnSpc>
                <a:spcPts val="3413"/>
              </a:lnSpc>
              <a:spcBef>
                <a:spcPct val="0"/>
              </a:spcBef>
            </a:pPr>
            <a:endParaRPr lang="tr-TR" sz="3337" dirty="0" smtClean="0">
              <a:solidFill>
                <a:srgbClr val="311476"/>
              </a:solidFill>
              <a:latin typeface="Arimo Bold"/>
            </a:endParaRPr>
          </a:p>
          <a:p>
            <a:pPr algn="just">
              <a:lnSpc>
                <a:spcPts val="3413"/>
              </a:lnSpc>
              <a:spcBef>
                <a:spcPct val="0"/>
              </a:spcBef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Yönerge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kapsamında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bakımı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kabulünden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başlayarak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her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aşamada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açıklanan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tüm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süreçleri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tedbirleri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73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konu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sorunlarda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bilgilendirilmesi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sınıf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rehber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sağlığı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güvenliği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görevlilerini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ekip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üyeleri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üyeleri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işyeri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yetkililerini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bilgilendirmek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873"/>
              </a:lnSpc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başta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üzere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personelinin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amaçla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yılsonu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düzenli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seminerlerde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Çocuklarda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konusuna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87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41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66800" y="1502256"/>
            <a:ext cx="15375337" cy="6129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873"/>
              </a:lnSpc>
            </a:pPr>
            <a:endParaRPr lang="tr-TR" sz="2537" dirty="0" smtClean="0">
              <a:solidFill>
                <a:srgbClr val="311476"/>
              </a:solidFill>
              <a:latin typeface="Arimo"/>
            </a:endParaRPr>
          </a:p>
          <a:p>
            <a:pPr lvl="0" algn="ctr">
              <a:lnSpc>
                <a:spcPts val="4673"/>
              </a:lnSpc>
              <a:spcBef>
                <a:spcPct val="0"/>
              </a:spcBef>
            </a:pPr>
            <a:r>
              <a:rPr lang="en-US" sz="3200" dirty="0">
                <a:solidFill>
                  <a:srgbClr val="FF0000"/>
                </a:solidFill>
                <a:latin typeface="Arimo Bold"/>
              </a:rPr>
              <a:t>OKUL YÖNETIMININ GÖREV VE SORUMLULUKLARI</a:t>
            </a:r>
          </a:p>
          <a:p>
            <a:pPr algn="just">
              <a:lnSpc>
                <a:spcPts val="1873"/>
              </a:lnSpc>
            </a:pPr>
            <a:endParaRPr lang="tr-TR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1873"/>
              </a:lnSpc>
            </a:pPr>
            <a:endParaRPr lang="tr-TR" sz="2537" dirty="0" smtClean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187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Hemşire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olmayan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yakın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Sağlığı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Merkezi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bağlantı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kurularak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acil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durumlarda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hızlı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müdahale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destek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imkânı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 algn="just">
              <a:lnSpc>
                <a:spcPts val="173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Her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yıl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“14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Kasım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Dünya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Günü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dolayısıyla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programı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düzenlemek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59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Okulun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Rehberlik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Psikolojik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Danışma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Hizmetleri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Planında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arkadaşlık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ilişkileri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personel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yaklaşımı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konuların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alınmasını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belli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dönemlerde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öğrenci-veli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personel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sunumlarının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1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13389138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90600" y="1714500"/>
            <a:ext cx="15407941" cy="5014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200" dirty="0" smtClean="0">
                <a:solidFill>
                  <a:srgbClr val="FF0000"/>
                </a:solidFill>
                <a:latin typeface="Arimo Bold"/>
              </a:rPr>
              <a:t>ÖĞRETMENIN GÖREV VE SORUMLULUKLARI</a:t>
            </a:r>
          </a:p>
          <a:p>
            <a:pPr algn="just">
              <a:lnSpc>
                <a:spcPts val="3553"/>
              </a:lnSpc>
            </a:pPr>
            <a:endParaRPr lang="tr-TR" sz="3337" dirty="0" smtClean="0">
              <a:solidFill>
                <a:srgbClr val="311476"/>
              </a:solidFill>
              <a:latin typeface="Arimo Bold"/>
            </a:endParaRPr>
          </a:p>
          <a:p>
            <a:pPr algn="just">
              <a:lnSpc>
                <a:spcPts val="3553"/>
              </a:lnSpc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Programı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katılmak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farkındalığa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sahip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</a:t>
            </a:r>
          </a:p>
          <a:p>
            <a:pPr algn="just">
              <a:lnSpc>
                <a:spcPts val="271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Yönergede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bahse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konu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tüm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çalışmaların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yürütülmesinde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özen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göstermek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55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İlgili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kliniklerce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gönderilen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mektup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Bireysel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belgelerini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incelemek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plan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285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41126" y="1615159"/>
            <a:ext cx="15712741" cy="5424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4673"/>
              </a:lnSpc>
              <a:spcBef>
                <a:spcPct val="0"/>
              </a:spcBef>
            </a:pPr>
            <a:r>
              <a:rPr lang="en-US" sz="3200" dirty="0">
                <a:solidFill>
                  <a:srgbClr val="FF0000"/>
                </a:solidFill>
                <a:latin typeface="Arimo Bold"/>
              </a:rPr>
              <a:t>ÖĞRETMENIN GÖREV VE SORUMLULUKLARI</a:t>
            </a:r>
          </a:p>
          <a:p>
            <a:pPr algn="just">
              <a:lnSpc>
                <a:spcPts val="2853"/>
              </a:lnSpc>
            </a:pPr>
            <a:endParaRPr lang="tr-TR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285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Aile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öğrenciyi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izleyen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sağlığı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güvenliği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görevlileri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ekip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üyeleri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üyeleri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 tam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 </a:t>
            </a:r>
          </a:p>
          <a:p>
            <a:pPr algn="just">
              <a:lnSpc>
                <a:spcPts val="299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almış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koşulu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düşüklüğü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acil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durumlarda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öğrenciye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olabildiğince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çabuk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doğru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müdahalenin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yapılmasını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</a:t>
            </a:r>
          </a:p>
          <a:p>
            <a:pPr algn="just">
              <a:lnSpc>
                <a:spcPts val="355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5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Uygulaması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Onam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Formu'na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dayanarak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sonra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112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Acil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Servis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Hattını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aileyi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163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473499" y="1104900"/>
            <a:ext cx="15200688" cy="10028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3"/>
              </a:lnSpc>
              <a:spcBef>
                <a:spcPct val="0"/>
              </a:spcBef>
            </a:pPr>
            <a:r>
              <a:rPr lang="en-US" sz="3200" dirty="0" smtClean="0">
                <a:solidFill>
                  <a:srgbClr val="FF0000"/>
                </a:solidFill>
                <a:latin typeface="Arimo Bold"/>
              </a:rPr>
              <a:t>OKUL HEMŞIRESININ GÖREV VE SORUMLULUKLARI</a:t>
            </a:r>
          </a:p>
          <a:p>
            <a:pPr algn="just">
              <a:lnSpc>
                <a:spcPts val="2713"/>
              </a:lnSpc>
              <a:spcBef>
                <a:spcPct val="0"/>
              </a:spcBef>
            </a:pPr>
            <a:endParaRPr lang="en-US" sz="2837" dirty="0">
              <a:solidFill>
                <a:srgbClr val="311476"/>
              </a:solidFill>
              <a:latin typeface="Arimo Bold"/>
            </a:endParaRPr>
          </a:p>
          <a:p>
            <a:pPr algn="just">
              <a:lnSpc>
                <a:spcPts val="1033"/>
              </a:lnSpc>
              <a:spcBef>
                <a:spcPct val="0"/>
              </a:spcBef>
            </a:pPr>
            <a:endParaRPr lang="en-US" sz="2837" dirty="0">
              <a:solidFill>
                <a:srgbClr val="311476"/>
              </a:solidFill>
              <a:latin typeface="Arimo Bold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Programı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katılmak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73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İlgili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kliniklerce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gönderilen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mektup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Bireysel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belgelerini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incelemek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plan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17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bakımı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öğrenciyi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takip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eden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sağlığı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güvenliği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görevlileri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(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ekip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üyeleri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üyeleri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17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İnsülin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pompası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Sürekli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Glukoz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İzlem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Sistemi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gibi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teknolojileri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kullanan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destek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bunun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gerekirse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73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Uygulaması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Onam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Formu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dayanarak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almış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şartıyla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sonra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112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Acil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Servis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Hattını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aileyi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243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467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38200" y="800100"/>
            <a:ext cx="15467388" cy="10361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3973"/>
              </a:lnSpc>
              <a:spcBef>
                <a:spcPct val="0"/>
              </a:spcBef>
            </a:pPr>
            <a:r>
              <a:rPr lang="en-US" sz="3200" dirty="0">
                <a:solidFill>
                  <a:srgbClr val="FF0000"/>
                </a:solidFill>
                <a:latin typeface="Arimo Bold"/>
              </a:rPr>
              <a:t>OKUL HEMŞIRESININ GÖREV VE SORUMLULUKLARI</a:t>
            </a:r>
          </a:p>
          <a:p>
            <a:pPr lvl="0" algn="just">
              <a:lnSpc>
                <a:spcPts val="2713"/>
              </a:lnSpc>
              <a:spcBef>
                <a:spcPct val="0"/>
              </a:spcBef>
            </a:pPr>
            <a:endParaRPr lang="en-US" sz="2837" dirty="0">
              <a:solidFill>
                <a:srgbClr val="311476"/>
              </a:solidFill>
              <a:latin typeface="Arimo Bold"/>
            </a:endParaRPr>
          </a:p>
          <a:p>
            <a:pPr algn="just">
              <a:lnSpc>
                <a:spcPts val="1733"/>
              </a:lnSpc>
            </a:pPr>
            <a:endParaRPr lang="tr-TR" sz="2537" dirty="0" smtClean="0">
              <a:solidFill>
                <a:srgbClr val="311476"/>
              </a:solidFill>
              <a:latin typeface="Arimo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yasal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haklarını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korumak,öğünlerini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kontrol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etmek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malzemelerin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güvenli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şekilde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saklanmasını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bunların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takibini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733"/>
              </a:lnSpc>
            </a:pPr>
            <a:endParaRPr lang="tr-TR" sz="3200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1733"/>
              </a:lnSpc>
            </a:pPr>
            <a:endParaRPr lang="tr-TR" sz="3200" dirty="0" smtClean="0">
              <a:solidFill>
                <a:srgbClr val="311476"/>
              </a:solidFill>
              <a:latin typeface="Arimo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Öğrenciye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karşı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doğrudan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sorumluluğu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personeline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733"/>
              </a:lnSpc>
            </a:pPr>
            <a:endParaRPr lang="tr-TR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1733"/>
              </a:lnSpc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Uygulaması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Onam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Formu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)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dayanarak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almış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şartıyla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sonra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112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Acil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Servis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Hattını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aileyi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243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yasal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haklarını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korumak,öğünlerini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kontrol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etmek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malzemelerin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güvenli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şekilde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saklanmasını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bunların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takibini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299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47949" lvl="1" indent="-273974" algn="just">
              <a:lnSpc>
                <a:spcPts val="355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Öğrenciye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karşı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doğrudan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sorumluluğu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olan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personeline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vermek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145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355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  <a:p>
            <a:pPr algn="just">
              <a:lnSpc>
                <a:spcPts val="4673"/>
              </a:lnSpc>
              <a:spcBef>
                <a:spcPct val="0"/>
              </a:spcBef>
            </a:pPr>
            <a:endParaRPr lang="en-US" sz="2537" dirty="0">
              <a:solidFill>
                <a:srgbClr val="311476"/>
              </a:solidFill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171654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14400" y="419100"/>
            <a:ext cx="16109874" cy="8758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3"/>
              </a:lnSpc>
              <a:spcBef>
                <a:spcPct val="0"/>
              </a:spcBef>
            </a:pPr>
            <a:r>
              <a:rPr lang="en-US" sz="3200" dirty="0" smtClean="0">
                <a:solidFill>
                  <a:srgbClr val="FF0000"/>
                </a:solidFill>
                <a:latin typeface="Arimo Bold"/>
              </a:rPr>
              <a:t>KLINIĞIN GÖREV VE SORUMLULUKLARI</a:t>
            </a:r>
          </a:p>
          <a:p>
            <a:pPr algn="just">
              <a:lnSpc>
                <a:spcPts val="4673"/>
              </a:lnSpc>
              <a:spcBef>
                <a:spcPct val="0"/>
              </a:spcBef>
            </a:pPr>
            <a:endParaRPr lang="en-US" sz="3337" dirty="0">
              <a:solidFill>
                <a:srgbClr val="311476"/>
              </a:solidFill>
              <a:latin typeface="Arimo Bold"/>
            </a:endParaRPr>
          </a:p>
          <a:p>
            <a:pPr marL="526360" lvl="1" indent="-263180" algn="just">
              <a:lnSpc>
                <a:spcPts val="341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hemşiresi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işbirliği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onlara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rehberlik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etmek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1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26360" lvl="1" indent="-263180" algn="just">
              <a:lnSpc>
                <a:spcPts val="341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Mektup”u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göndermek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bunun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ulaşmasını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1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26360" lvl="1" indent="-263180" algn="just">
              <a:lnSpc>
                <a:spcPts val="3413"/>
              </a:lnSpc>
              <a:buFont typeface="Arial"/>
              <a:buChar char="•"/>
            </a:pP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Takip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edilen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her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Bireysel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Tedavi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Planı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“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Kurumda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Uygulaması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İçin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Aile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Onam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Belgesi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”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hazırlamak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yönetimine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iletilmesini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1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26360" lvl="1" indent="-263180" algn="just">
              <a:lnSpc>
                <a:spcPts val="341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Sınıf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/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Şube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veya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rehber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–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varsa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-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hemşiresini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telefonla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kendilerine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her zaman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ulaşabileceklerini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bildirmek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3413"/>
              </a:lnSpc>
            </a:pPr>
            <a:endParaRPr lang="en-US" sz="3200" dirty="0">
              <a:solidFill>
                <a:srgbClr val="311476"/>
              </a:solidFill>
              <a:latin typeface="Arimo"/>
            </a:endParaRPr>
          </a:p>
          <a:p>
            <a:pPr marL="526360" lvl="1" indent="-263180" algn="just">
              <a:lnSpc>
                <a:spcPts val="3413"/>
              </a:lnSpc>
              <a:buFont typeface="Arial"/>
              <a:buChar char="•"/>
            </a:pPr>
            <a:r>
              <a:rPr lang="en-US" sz="3200" dirty="0" err="1">
                <a:solidFill>
                  <a:srgbClr val="311476"/>
                </a:solidFill>
                <a:latin typeface="Arimo"/>
              </a:rPr>
              <a:t>Belirli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aralıklarla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Tip 1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öğrencinin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okul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hemşirelerine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yönelik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eğitimler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öğretmenlere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insülin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ve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glukagon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yapmayı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öğretmek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,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gerektiğinde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diyabetle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ilgili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eğitim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materyalleri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 </a:t>
            </a:r>
            <a:r>
              <a:rPr lang="en-US" sz="3200" dirty="0" err="1">
                <a:solidFill>
                  <a:srgbClr val="311476"/>
                </a:solidFill>
                <a:latin typeface="Arimo"/>
              </a:rPr>
              <a:t>sağlamak</a:t>
            </a:r>
            <a:r>
              <a:rPr lang="en-US" sz="3200" dirty="0">
                <a:solidFill>
                  <a:srgbClr val="311476"/>
                </a:solidFill>
                <a:latin typeface="Arimo"/>
              </a:rPr>
              <a:t>.</a:t>
            </a:r>
          </a:p>
          <a:p>
            <a:pPr algn="just">
              <a:lnSpc>
                <a:spcPts val="4533"/>
              </a:lnSpc>
              <a:spcBef>
                <a:spcPct val="0"/>
              </a:spcBef>
            </a:pPr>
            <a:endParaRPr lang="en-US" sz="3200" dirty="0">
              <a:solidFill>
                <a:srgbClr val="311476"/>
              </a:solidFill>
              <a:latin typeface="Arim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28700" y="3414242"/>
            <a:ext cx="4013644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414161" y="3338042"/>
            <a:ext cx="11156454" cy="3534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Sık ve bol miktarda idrar yapma (gece altını ıslatma)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Sürekli susama hissi/ağız kuruluğu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Her zamankinden çok su içme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Çok yemek yemeye rağmen kilo kaybı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Halsizlik, yorgunluk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Huzursuzluk ve davranış değişikliği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990600"/>
            <a:ext cx="9307257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8400"/>
              </a:lnSpc>
            </a:pPr>
            <a:r>
              <a:rPr lang="en-US" sz="7000">
                <a:solidFill>
                  <a:srgbClr val="311476"/>
                </a:solidFill>
                <a:latin typeface="Arimo Bold"/>
              </a:rPr>
              <a:t>Diyabet Belirtileri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128" y="-76044"/>
            <a:ext cx="18306128" cy="10439088"/>
            <a:chOff x="0" y="0"/>
            <a:chExt cx="3035794" cy="35312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35794" cy="3531247"/>
            </a:xfrm>
            <a:custGeom>
              <a:avLst/>
              <a:gdLst/>
              <a:ahLst/>
              <a:cxnLst/>
              <a:rect l="l" t="t" r="r" b="b"/>
              <a:pathLst>
                <a:path w="3035794" h="3531247">
                  <a:moveTo>
                    <a:pt x="0" y="0"/>
                  </a:moveTo>
                  <a:lnTo>
                    <a:pt x="3035794" y="0"/>
                  </a:lnTo>
                  <a:lnTo>
                    <a:pt x="3035794" y="3531247"/>
                  </a:lnTo>
                  <a:lnTo>
                    <a:pt x="0" y="3531247"/>
                  </a:lnTo>
                  <a:close/>
                </a:path>
              </a:pathLst>
            </a:custGeom>
            <a:gradFill>
              <a:gsLst>
                <a:gs pos="0">
                  <a:srgbClr val="15C0E9"/>
                </a:gs>
                <a:gs pos="93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</p:sp>
      </p:grpSp>
      <p:sp>
        <p:nvSpPr>
          <p:cNvPr id="5" name="TextBox 5"/>
          <p:cNvSpPr txBox="1"/>
          <p:nvPr/>
        </p:nvSpPr>
        <p:spPr>
          <a:xfrm>
            <a:off x="7467600" y="6164387"/>
            <a:ext cx="5943600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6000" dirty="0" smtClean="0">
                <a:solidFill>
                  <a:srgbClr val="311476"/>
                </a:solidFill>
                <a:latin typeface="Arimo Bold"/>
              </a:rPr>
              <a:t>TEŞEKKÜRLER</a:t>
            </a:r>
            <a:r>
              <a:rPr lang="tr-TR" sz="6000" dirty="0" smtClean="0">
                <a:solidFill>
                  <a:srgbClr val="311476"/>
                </a:solidFill>
                <a:latin typeface="Arimo Bold"/>
              </a:rPr>
              <a:t>.</a:t>
            </a:r>
            <a:endParaRPr lang="en-US" sz="6000" dirty="0">
              <a:solidFill>
                <a:srgbClr val="311476"/>
              </a:solidFill>
              <a:latin typeface="Arimo Bold"/>
            </a:endParaRPr>
          </a:p>
        </p:txBody>
      </p:sp>
      <p:grpSp>
        <p:nvGrpSpPr>
          <p:cNvPr id="6" name="Grup 5"/>
          <p:cNvGrpSpPr/>
          <p:nvPr/>
        </p:nvGrpSpPr>
        <p:grpSpPr>
          <a:xfrm>
            <a:off x="-27562" y="981888"/>
            <a:ext cx="18315562" cy="3552011"/>
            <a:chOff x="-1" y="188913"/>
            <a:chExt cx="12188297" cy="2303462"/>
          </a:xfrm>
        </p:grpSpPr>
        <p:sp>
          <p:nvSpPr>
            <p:cNvPr id="7" name="Dikdörtgen 6"/>
            <p:cNvSpPr/>
            <p:nvPr/>
          </p:nvSpPr>
          <p:spPr>
            <a:xfrm>
              <a:off x="-1" y="980728"/>
              <a:ext cx="12188297" cy="11521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 b="1"/>
            </a:p>
          </p:txBody>
        </p:sp>
        <p:sp>
          <p:nvSpPr>
            <p:cNvPr id="8" name="Başlık 2"/>
            <p:cNvSpPr txBox="1">
              <a:spLocks/>
            </p:cNvSpPr>
            <p:nvPr/>
          </p:nvSpPr>
          <p:spPr bwMode="auto">
            <a:xfrm>
              <a:off x="2998862" y="981078"/>
              <a:ext cx="8796310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auto">
                <a:spcAft>
                  <a:spcPts val="0"/>
                </a:spcAft>
                <a:defRPr/>
              </a:pPr>
              <a:r>
                <a:rPr lang="tr-TR" altLang="tr-TR" sz="3200" b="1" dirty="0">
                  <a:latin typeface="Segoe UI" pitchFamily="34" charset="0"/>
                  <a:ea typeface="+mn-ea"/>
                  <a:cs typeface="Segoe UI" pitchFamily="34" charset="0"/>
                </a:rPr>
                <a:t>Karatay İlçe Milli Eğitim Müdürlüğü</a:t>
              </a:r>
              <a:br>
                <a:rPr lang="tr-TR" altLang="tr-TR" sz="3200" b="1" dirty="0">
                  <a:latin typeface="Segoe UI" pitchFamily="34" charset="0"/>
                  <a:ea typeface="+mn-ea"/>
                  <a:cs typeface="Segoe UI" pitchFamily="34" charset="0"/>
                </a:rPr>
              </a:br>
              <a:r>
                <a:rPr lang="tr-TR" altLang="tr-TR" sz="3200" b="1" dirty="0">
                  <a:latin typeface="Segoe UI" pitchFamily="34" charset="0"/>
                  <a:ea typeface="+mn-ea"/>
                  <a:cs typeface="Segoe UI" pitchFamily="34" charset="0"/>
                </a:rPr>
                <a:t>İşyeri Sağlık ve Güvenlik Birimi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23850" y="188913"/>
              <a:ext cx="2303463" cy="23034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tr-TR" b="1">
                <a:ln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0" name="Picture 6" descr="C:\Users\KARATAY1\Desktop\Karatay logo 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00" y="260350"/>
              <a:ext cx="2138363" cy="216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44060" y="2470996"/>
            <a:ext cx="14257487" cy="4125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İnsülin yetersiz olunca kan şekeri yükselir.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Fazla şeker idrar ile atılmaya başlar.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Şeker su çeker.                   İdrar miktar ve sıklığı artar.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Çok idrar yapan çok susar, çok su içer.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Hücreler enerjisiz kaldığı için halsiz ve yorgun hisseder.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Vücut şeker dışı yağ ve protein gibi enerji kaynaklarını kullanmaya başlar, ketonlar oluşur.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127027" y="3828482"/>
            <a:ext cx="1410905" cy="40034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244200" y="2547196"/>
            <a:ext cx="4674520" cy="419538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1000125"/>
            <a:ext cx="10030983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62"/>
              </a:lnSpc>
            </a:pPr>
            <a:r>
              <a:rPr lang="en-US" sz="6135">
                <a:solidFill>
                  <a:srgbClr val="311476"/>
                </a:solidFill>
                <a:latin typeface="Arimo Bold"/>
              </a:rPr>
              <a:t>Vücutta Neler Olur?</a:t>
            </a:r>
          </a:p>
          <a:p>
            <a:pPr marL="0" lvl="0" indent="0" algn="just">
              <a:lnSpc>
                <a:spcPts val="7362"/>
              </a:lnSpc>
            </a:pPr>
            <a:endParaRPr lang="en-US" sz="6135">
              <a:solidFill>
                <a:srgbClr val="311476"/>
              </a:solidFill>
              <a:latin typeface="Arimo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219265" y="2142317"/>
            <a:ext cx="2571750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647883" y="2984809"/>
            <a:ext cx="8369193" cy="2353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0665" lvl="1" indent="-360333" algn="just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Hızlı ve derin solunum</a:t>
            </a:r>
          </a:p>
          <a:p>
            <a:pPr marL="720665" lvl="1" indent="-360333" algn="just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Karın ağrısı, bulantı, kusma</a:t>
            </a:r>
          </a:p>
          <a:p>
            <a:pPr marL="720665" lvl="1" indent="-360333">
              <a:lnSpc>
                <a:spcPts val="4673"/>
              </a:lnSpc>
              <a:buFont typeface="Arial"/>
              <a:buChar char="•"/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Ağızda çürümüş elma kokusu (Aseton/keton kokusu)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47883" y="1331010"/>
            <a:ext cx="6042264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311476"/>
                </a:solidFill>
                <a:latin typeface="Arimo Bold"/>
              </a:rPr>
              <a:t>Tanı</a:t>
            </a:r>
            <a:r>
              <a:rPr lang="en-US" sz="4800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4800" dirty="0" err="1">
                <a:solidFill>
                  <a:srgbClr val="311476"/>
                </a:solidFill>
                <a:latin typeface="Arimo Bold"/>
              </a:rPr>
              <a:t>Gecikirse</a:t>
            </a:r>
            <a:r>
              <a:rPr lang="en-US" sz="4800" dirty="0">
                <a:solidFill>
                  <a:srgbClr val="311476"/>
                </a:solidFill>
                <a:latin typeface="Arimo Bold"/>
              </a:rPr>
              <a:t>…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47883" y="6142817"/>
            <a:ext cx="6042264" cy="815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93"/>
              </a:lnSpc>
              <a:spcBef>
                <a:spcPct val="0"/>
              </a:spcBef>
            </a:pPr>
            <a:r>
              <a:rPr lang="en-US" sz="4637">
                <a:solidFill>
                  <a:srgbClr val="311476"/>
                </a:solidFill>
                <a:latin typeface="Arimo Bold"/>
              </a:rPr>
              <a:t>Şeker Koması!!!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2747492"/>
            <a:ext cx="15625167" cy="4715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«Okulda Diyabet Programı İş Birliği Protokolü»  Millî Eğitim Bakanlığı, Sağlık Bakanlığı ve Çocuk Endokrinolojisi ve Diyabet Derneği ile 05.10.2017 tarihinde 3 yıl süreli olarak imzalanmıştır.</a:t>
            </a:r>
          </a:p>
          <a:p>
            <a:pPr>
              <a:lnSpc>
                <a:spcPts val="4673"/>
              </a:lnSpc>
              <a:spcBef>
                <a:spcPct val="0"/>
              </a:spcBef>
            </a:pPr>
            <a:endParaRPr lang="en-US" sz="3337">
              <a:solidFill>
                <a:srgbClr val="311476"/>
              </a:solidFill>
              <a:latin typeface="Arimo Bold"/>
            </a:endParaRPr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>
                <a:solidFill>
                  <a:srgbClr val="311476"/>
                </a:solidFill>
                <a:latin typeface="Arimo Bold"/>
              </a:rPr>
              <a:t>05.10.2020’de protokolde süre bitimine iki ay kala tarafların başvurusu halinde protokol tekrar düzenlenir. Taraflarca düzenleme başvurusu yapılmadığı hallerde protokol süresi kendiliğinden 3  (üç) yıl daha uzar ifadesi yer almaktadır.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000125"/>
            <a:ext cx="10030983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62"/>
              </a:lnSpc>
            </a:pPr>
            <a:r>
              <a:rPr lang="en-US" sz="6135" dirty="0" err="1">
                <a:solidFill>
                  <a:srgbClr val="311476"/>
                </a:solidFill>
                <a:latin typeface="Arimo Bold"/>
              </a:rPr>
              <a:t>Okulda</a:t>
            </a:r>
            <a:r>
              <a:rPr lang="en-US" sz="6135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6135" dirty="0" err="1">
                <a:solidFill>
                  <a:srgbClr val="311476"/>
                </a:solidFill>
                <a:latin typeface="Arimo Bold"/>
              </a:rPr>
              <a:t>Diyabet</a:t>
            </a:r>
            <a:r>
              <a:rPr lang="en-US" sz="6135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6135" dirty="0" err="1">
                <a:solidFill>
                  <a:srgbClr val="311476"/>
                </a:solidFill>
                <a:latin typeface="Arimo Bold"/>
              </a:rPr>
              <a:t>Programı</a:t>
            </a:r>
            <a:r>
              <a:rPr lang="en-US" sz="6135" dirty="0">
                <a:solidFill>
                  <a:srgbClr val="311476"/>
                </a:solidFill>
                <a:latin typeface="Arimo Bold"/>
              </a:rPr>
              <a:t> </a:t>
            </a:r>
          </a:p>
          <a:p>
            <a:pPr marL="0" lvl="0" indent="0" algn="just">
              <a:lnSpc>
                <a:spcPts val="7362"/>
              </a:lnSpc>
            </a:pPr>
            <a:endParaRPr lang="en-US" sz="6135" dirty="0">
              <a:solidFill>
                <a:srgbClr val="311476"/>
              </a:solidFill>
              <a:latin typeface="Arimo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-190499"/>
            <a:ext cx="18981969" cy="10477500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92891" y="3028320"/>
            <a:ext cx="3542732" cy="341223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066384" y="1342991"/>
            <a:ext cx="1245245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311476"/>
                </a:solidFill>
                <a:latin typeface="Arimo Bold"/>
              </a:rPr>
              <a:t>Amaç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152256" y="2645307"/>
            <a:ext cx="421751" cy="42175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11476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0152256" y="1563691"/>
            <a:ext cx="421285" cy="421285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11476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158792" y="4871210"/>
            <a:ext cx="415215" cy="415215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11476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0151557" y="3792001"/>
            <a:ext cx="421984" cy="421984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11476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1066384" y="2487565"/>
            <a:ext cx="1778794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311476"/>
                </a:solidFill>
                <a:latin typeface="Arimo Bold"/>
              </a:rPr>
              <a:t>Kapsam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971171" y="4781185"/>
            <a:ext cx="1969219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311476"/>
                </a:solidFill>
                <a:latin typeface="Arimo Bold"/>
              </a:rPr>
              <a:t>Tanımlar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066384" y="3634375"/>
            <a:ext cx="2007840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311476"/>
                </a:solidFill>
                <a:latin typeface="Arimo Bold"/>
              </a:rPr>
              <a:t>Dayanak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028061" y="5927995"/>
            <a:ext cx="1321891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311476"/>
                </a:solidFill>
                <a:latin typeface="Arimo Bold"/>
              </a:rPr>
              <a:t>İlkeler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0152256" y="7230311"/>
            <a:ext cx="421751" cy="421751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11476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0152256" y="6148695"/>
            <a:ext cx="421285" cy="421285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11476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10971171" y="7074805"/>
            <a:ext cx="5158085" cy="64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311476"/>
                </a:solidFill>
                <a:latin typeface="Arimo Bold"/>
              </a:rPr>
              <a:t>Görev ve Sorumluluklar</a:t>
            </a:r>
          </a:p>
        </p:txBody>
      </p:sp>
      <p:cxnSp>
        <p:nvCxnSpPr>
          <p:cNvPr id="26" name="Düz Bağlayıcı 25"/>
          <p:cNvCxnSpPr/>
          <p:nvPr/>
        </p:nvCxnSpPr>
        <p:spPr>
          <a:xfrm flipH="1">
            <a:off x="7484424" y="723900"/>
            <a:ext cx="76200" cy="76962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99409" y="8763635"/>
            <a:ext cx="18981969" cy="1523365"/>
            <a:chOff x="0" y="0"/>
            <a:chExt cx="6421061" cy="515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21061" cy="515311"/>
            </a:xfrm>
            <a:custGeom>
              <a:avLst/>
              <a:gdLst/>
              <a:ahLst/>
              <a:cxnLst/>
              <a:rect l="l" t="t" r="r" b="b"/>
              <a:pathLst>
                <a:path w="6421061" h="515311">
                  <a:moveTo>
                    <a:pt x="0" y="0"/>
                  </a:moveTo>
                  <a:lnTo>
                    <a:pt x="6421061" y="0"/>
                  </a:lnTo>
                  <a:lnTo>
                    <a:pt x="6421061" y="515311"/>
                  </a:lnTo>
                  <a:lnTo>
                    <a:pt x="0" y="515311"/>
                  </a:lnTo>
                  <a:close/>
                </a:path>
              </a:pathLst>
            </a:custGeom>
            <a:solidFill>
              <a:srgbClr val="15C0E9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5174" y="7614359"/>
            <a:ext cx="4057386" cy="32878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28700" y="3539385"/>
            <a:ext cx="2329233" cy="232923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832480" y="2924452"/>
            <a:ext cx="11223198" cy="2944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3"/>
              </a:lnSpc>
              <a:spcBef>
                <a:spcPct val="0"/>
              </a:spcBef>
            </a:pPr>
            <a:endParaRPr dirty="0"/>
          </a:p>
          <a:p>
            <a:pPr>
              <a:lnSpc>
                <a:spcPts val="4673"/>
              </a:lnSpc>
              <a:spcBef>
                <a:spcPct val="0"/>
              </a:spcBef>
            </a:pPr>
            <a:r>
              <a:rPr lang="en-US" sz="3337" dirty="0">
                <a:solidFill>
                  <a:srgbClr val="311476"/>
                </a:solidFill>
                <a:latin typeface="Arimo Bold"/>
              </a:rPr>
              <a:t>MADDE 1- (1) Bu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yönergenin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amacı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,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Bakanlığımıza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bağlı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tüm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resmi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özel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okul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/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kurumlarda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eğitim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gören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Tip 1 </a:t>
            </a:r>
            <a:r>
              <a:rPr lang="en-US" sz="3337" dirty="0" err="1">
                <a:solidFill>
                  <a:srgbClr val="FF0000"/>
                </a:solidFill>
                <a:latin typeface="Arimo Bold"/>
              </a:rPr>
              <a:t>diyabetli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FF0000"/>
                </a:solidFill>
                <a:latin typeface="Arimo Bold"/>
              </a:rPr>
              <a:t>öğrencilerin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FF0000"/>
                </a:solidFill>
                <a:latin typeface="Arimo Bold"/>
              </a:rPr>
              <a:t>okulda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FF0000"/>
                </a:solidFill>
                <a:latin typeface="Arimo Bold"/>
              </a:rPr>
              <a:t>bakımı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FF0000"/>
                </a:solidFill>
                <a:latin typeface="Arimo Bold"/>
              </a:rPr>
              <a:t>ve</a:t>
            </a:r>
            <a:r>
              <a:rPr lang="en-US" sz="3337" dirty="0">
                <a:solidFill>
                  <a:srgbClr val="FF0000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FF0000"/>
                </a:solidFill>
                <a:latin typeface="Arimo Bold"/>
              </a:rPr>
              <a:t>desteklenmesi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ile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ilgili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usul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ve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esasları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 </a:t>
            </a:r>
            <a:r>
              <a:rPr lang="en-US" sz="3337" dirty="0" err="1">
                <a:solidFill>
                  <a:srgbClr val="311476"/>
                </a:solidFill>
                <a:latin typeface="Arimo Bold"/>
              </a:rPr>
              <a:t>düzenlemektir</a:t>
            </a:r>
            <a:r>
              <a:rPr lang="en-US" sz="3337" dirty="0">
                <a:solidFill>
                  <a:srgbClr val="311476"/>
                </a:solidFill>
                <a:latin typeface="Arimo Bold"/>
              </a:rPr>
              <a:t>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000125"/>
            <a:ext cx="10030983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362"/>
              </a:lnSpc>
            </a:pPr>
            <a:r>
              <a:rPr lang="en-US" sz="6135">
                <a:solidFill>
                  <a:srgbClr val="311476"/>
                </a:solidFill>
                <a:latin typeface="Arimo Bold"/>
              </a:rPr>
              <a:t>AMAÇ</a:t>
            </a:r>
          </a:p>
          <a:p>
            <a:pPr marL="0" lvl="0" indent="0" algn="just">
              <a:lnSpc>
                <a:spcPts val="7362"/>
              </a:lnSpc>
            </a:pPr>
            <a:endParaRPr lang="en-US" sz="6135">
              <a:solidFill>
                <a:srgbClr val="311476"/>
              </a:solidFill>
              <a:latin typeface="Arimo Bold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26361" y="8862677"/>
            <a:ext cx="5406118" cy="11911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2905</Words>
  <Application>Microsoft Office PowerPoint</Application>
  <PresentationFormat>Özel</PresentationFormat>
  <Paragraphs>329</Paragraphs>
  <Slides>40</Slides>
  <Notes>40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6" baseType="lpstr">
      <vt:lpstr>Arial</vt:lpstr>
      <vt:lpstr>Segoe UI</vt:lpstr>
      <vt:lpstr>Arimo</vt:lpstr>
      <vt:lpstr>Arimo Bold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 Renkli Minimalist Sunum</dc:title>
  <dc:creator>Gokcen BOZ</dc:creator>
  <cp:lastModifiedBy>İSG uzmanı</cp:lastModifiedBy>
  <cp:revision>31</cp:revision>
  <cp:lastPrinted>2023-03-01T07:35:52Z</cp:lastPrinted>
  <dcterms:created xsi:type="dcterms:W3CDTF">2006-08-16T00:00:00Z</dcterms:created>
  <dcterms:modified xsi:type="dcterms:W3CDTF">2023-03-01T09:02:20Z</dcterms:modified>
  <dc:identifier>DAFWI-1_ZhA</dc:identifier>
</cp:coreProperties>
</file>